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f39bfc2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f39bfc2a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f39bfc2a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f39bfc2a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ccdf002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ccdf002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ccdf002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ccdf002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ccdf0028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ccdf0028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ccdf0028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ccdf002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ccdf0028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ccdf0028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39bfc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f39bfc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18dd2e5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18dd2e5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18dd2e5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18dd2e5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ccdf002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ccdf002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18dd2e5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18dd2e5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f39bfc2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f39bfc2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ccdf0028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ccdf0028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ccdf0028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ccdf0028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ccdf0028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ccdf0028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ccdf002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ccdf002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f39bfc2a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f39bfc2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ccdf0028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ccdf0028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f39bfc2a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f39bfc2a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ccdf0028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ccdf0028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ccdf002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ccdf002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18dd2e5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18dd2e5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18dd2e5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18dd2e5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f39bfc2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f39bfc2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ccdf002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ccdf002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ccdf0028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ccdf002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ccdf0028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ccdf0028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ccdf002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ccdf002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ccdf0028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ccdf0028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ccdf0028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ccdf0028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i7C9DEDsCd1P1Y9AVPJGO_HHCnsycv2s/view" TargetMode="External"/><Relationship Id="rId4" Type="http://schemas.openxmlformats.org/officeDocument/2006/relationships/image" Target="../media/image1.png"/><Relationship Id="rId5" Type="http://schemas.openxmlformats.org/officeDocument/2006/relationships/hyperlink" Target="http://drive.google.com/file/d/1xqnWUG4ThxrLUmR1hju1ARy-NDthkux0/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en.wikipedia.org/wiki/Spurious_correlation_of_ratios" TargetMode="External"/><Relationship Id="rId4" Type="http://schemas.openxmlformats.org/officeDocument/2006/relationships/hyperlink" Target="https://en.wikipedia.org/wiki/Compositional_data" TargetMode="External"/><Relationship Id="rId5" Type="http://schemas.openxmlformats.org/officeDocument/2006/relationships/hyperlink" Target="https://en.wikipedia.org/wiki/Compositional_data#Linear_transform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alammar.github.io/illustrated-bert/"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ErHQFN5ormrkX12U_dsiu7vJkd0jW2IH/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FVVlg0hWaMJeN6WLjhR62VZvUpApL0xc/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fyACvi9aQwiyJKRP_1fzfWUyWFpbeF4T/view"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D3M Research Project</a:t>
            </a:r>
            <a:endParaRPr/>
          </a:p>
        </p:txBody>
      </p:sp>
      <p:pic>
        <p:nvPicPr>
          <p:cNvPr id="55" name="Google Shape;55;p13"/>
          <p:cNvPicPr preferRelativeResize="0"/>
          <p:nvPr/>
        </p:nvPicPr>
        <p:blipFill>
          <a:blip r:embed="rId3">
            <a:alphaModFix/>
          </a:blip>
          <a:stretch>
            <a:fillRect/>
          </a:stretch>
        </p:blipFill>
        <p:spPr>
          <a:xfrm>
            <a:off x="7375275" y="4590975"/>
            <a:ext cx="1692525" cy="476325"/>
          </a:xfrm>
          <a:prstGeom prst="rect">
            <a:avLst/>
          </a:prstGeom>
          <a:noFill/>
          <a:ln>
            <a:noFill/>
          </a:ln>
        </p:spPr>
      </p:pic>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Student: Hshmat Sahak</a:t>
            </a:r>
            <a:endParaRPr/>
          </a:p>
          <a:p>
            <a:pPr indent="0" lvl="0" marL="0" rtl="0" algn="ctr">
              <a:spcBef>
                <a:spcPts val="0"/>
              </a:spcBef>
              <a:spcAft>
                <a:spcPts val="0"/>
              </a:spcAft>
              <a:buNone/>
            </a:pPr>
            <a:r>
              <a:rPr lang="en"/>
              <a:t>Supervisor: Prof. Scott Sanner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Family Dataframe: Topic Modelling</a:t>
            </a:r>
            <a:endParaRPr/>
          </a:p>
        </p:txBody>
      </p:sp>
      <p:sp>
        <p:nvSpPr>
          <p:cNvPr id="122" name="Google Shape;122;p22"/>
          <p:cNvSpPr txBox="1"/>
          <p:nvPr/>
        </p:nvSpPr>
        <p:spPr>
          <a:xfrm>
            <a:off x="190950" y="4313125"/>
            <a:ext cx="8762100" cy="785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Verify whether family dataframe can serve as dataframe for tweets indicative of covid waves or policy</a:t>
            </a:r>
            <a:endParaRPr sz="1300"/>
          </a:p>
          <a:p>
            <a:pPr indent="0" lvl="0" marL="0" rtl="0" algn="l">
              <a:spcBef>
                <a:spcPts val="0"/>
              </a:spcBef>
              <a:spcAft>
                <a:spcPts val="0"/>
              </a:spcAft>
              <a:buNone/>
            </a:pPr>
            <a:r>
              <a:rPr lang="en" sz="1300"/>
              <a:t>Approach: Topic Modelling using the Gensim Library</a:t>
            </a:r>
            <a:endParaRPr sz="1300"/>
          </a:p>
          <a:p>
            <a:pPr indent="0" lvl="0" marL="0" rtl="0" algn="l">
              <a:spcBef>
                <a:spcPts val="0"/>
              </a:spcBef>
              <a:spcAft>
                <a:spcPts val="0"/>
              </a:spcAft>
              <a:buNone/>
            </a:pPr>
            <a:r>
              <a:rPr lang="en" sz="1300"/>
              <a:t>Result: All topics seems directly related to covid cases. This is exactly what we hoped for. </a:t>
            </a:r>
            <a:endParaRPr sz="1300"/>
          </a:p>
        </p:txBody>
      </p:sp>
      <p:pic>
        <p:nvPicPr>
          <p:cNvPr id="123" name="Google Shape;123;p22"/>
          <p:cNvPicPr preferRelativeResize="0"/>
          <p:nvPr/>
        </p:nvPicPr>
        <p:blipFill rotWithShape="1">
          <a:blip r:embed="rId3">
            <a:alphaModFix/>
          </a:blip>
          <a:srcRect b="0" l="0" r="12838" t="0"/>
          <a:stretch/>
        </p:blipFill>
        <p:spPr>
          <a:xfrm>
            <a:off x="190950" y="572700"/>
            <a:ext cx="5595500" cy="3656299"/>
          </a:xfrm>
          <a:prstGeom prst="rect">
            <a:avLst/>
          </a:prstGeom>
          <a:noFill/>
          <a:ln cap="flat" cmpd="sng" w="19050">
            <a:solidFill>
              <a:schemeClr val="dk1"/>
            </a:solidFill>
            <a:prstDash val="solid"/>
            <a:round/>
            <a:headEnd len="sm" w="sm" type="none"/>
            <a:tailEnd len="sm" w="sm" type="none"/>
          </a:ln>
        </p:spPr>
      </p:pic>
      <p:sp>
        <p:nvSpPr>
          <p:cNvPr id="124" name="Google Shape;124;p22"/>
          <p:cNvSpPr txBox="1"/>
          <p:nvPr/>
        </p:nvSpPr>
        <p:spPr>
          <a:xfrm>
            <a:off x="5953050" y="885925"/>
            <a:ext cx="3000000" cy="2956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highlight>
                  <a:srgbClr val="FFFFFF"/>
                </a:highlight>
              </a:rPr>
              <a:t>[(0,</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'0.045*"</a:t>
            </a:r>
            <a:r>
              <a:rPr lang="en" sz="1050">
                <a:solidFill>
                  <a:schemeClr val="dk1"/>
                </a:solidFill>
                <a:highlight>
                  <a:srgbClr val="00FF00"/>
                </a:highlight>
              </a:rPr>
              <a:t>covid</a:t>
            </a:r>
            <a:r>
              <a:rPr lang="en" sz="1050">
                <a:solidFill>
                  <a:schemeClr val="dk1"/>
                </a:solidFill>
                <a:highlight>
                  <a:srgbClr val="FFFFFF"/>
                </a:highlight>
              </a:rPr>
              <a:t>" + 0.030*"get" + 0.024*"mom" + 0.016*"go" + 0.013*"dad" +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'0.012*"day" + 0.011*"</a:t>
            </a:r>
            <a:r>
              <a:rPr lang="en" sz="1050">
                <a:solidFill>
                  <a:schemeClr val="dk1"/>
                </a:solidFill>
                <a:highlight>
                  <a:srgbClr val="00FF00"/>
                </a:highlight>
              </a:rPr>
              <a:t>year</a:t>
            </a:r>
            <a:r>
              <a:rPr lang="en" sz="1050">
                <a:solidFill>
                  <a:schemeClr val="dk1"/>
                </a:solidFill>
                <a:highlight>
                  <a:srgbClr val="FFFFFF"/>
                </a:highlight>
              </a:rPr>
              <a:t>" + 0.011*"</a:t>
            </a:r>
            <a:r>
              <a:rPr lang="en" sz="1050">
                <a:solidFill>
                  <a:schemeClr val="dk1"/>
                </a:solidFill>
                <a:highlight>
                  <a:srgbClr val="00FF00"/>
                </a:highlight>
              </a:rPr>
              <a:t>die</a:t>
            </a:r>
            <a:r>
              <a:rPr lang="en" sz="1050">
                <a:solidFill>
                  <a:schemeClr val="dk1"/>
                </a:solidFill>
                <a:highlight>
                  <a:srgbClr val="FFFFFF"/>
                </a:highlight>
              </a:rPr>
              <a:t>" + 0.011*"mother" +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'0.010*"brother"'),</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(1,</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'0.046*"</a:t>
            </a:r>
            <a:r>
              <a:rPr lang="en" sz="1050">
                <a:solidFill>
                  <a:schemeClr val="dk1"/>
                </a:solidFill>
                <a:highlight>
                  <a:srgbClr val="00FF00"/>
                </a:highlight>
              </a:rPr>
              <a:t>pandemic</a:t>
            </a:r>
            <a:r>
              <a:rPr lang="en" sz="1050">
                <a:solidFill>
                  <a:schemeClr val="dk1"/>
                </a:solidFill>
                <a:highlight>
                  <a:srgbClr val="FFFFFF"/>
                </a:highlight>
              </a:rPr>
              <a:t>" + 0.026*"moment" + 0.019*"need" + 0.018*"</a:t>
            </a:r>
            <a:r>
              <a:rPr lang="en" sz="1050">
                <a:solidFill>
                  <a:schemeClr val="dk1"/>
                </a:solidFill>
                <a:highlight>
                  <a:srgbClr val="00FF00"/>
                </a:highlight>
              </a:rPr>
              <a:t>life</a:t>
            </a:r>
            <a:r>
              <a:rPr lang="en" sz="1050">
                <a:solidFill>
                  <a:schemeClr val="dk1"/>
                </a:solidFill>
                <a:highlight>
                  <a:srgbClr val="FFFFFF"/>
                </a:highlight>
              </a:rPr>
              <a:t>" +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'0.016*"</a:t>
            </a:r>
            <a:r>
              <a:rPr lang="en" sz="1050">
                <a:solidFill>
                  <a:schemeClr val="dk1"/>
                </a:solidFill>
                <a:highlight>
                  <a:srgbClr val="00FF00"/>
                </a:highlight>
              </a:rPr>
              <a:t>live</a:t>
            </a:r>
            <a:r>
              <a:rPr lang="en" sz="1050">
                <a:solidFill>
                  <a:schemeClr val="dk1"/>
                </a:solidFill>
                <a:highlight>
                  <a:srgbClr val="FFFFFF"/>
                </a:highlight>
              </a:rPr>
              <a:t>" + 0.011*"start" + 0.008*"</a:t>
            </a:r>
            <a:r>
              <a:rPr lang="en" sz="1050">
                <a:solidFill>
                  <a:schemeClr val="dk1"/>
                </a:solidFill>
                <a:highlight>
                  <a:srgbClr val="00FF00"/>
                </a:highlight>
              </a:rPr>
              <a:t>pass</a:t>
            </a:r>
            <a:r>
              <a:rPr lang="en" sz="1050">
                <a:solidFill>
                  <a:schemeClr val="dk1"/>
                </a:solidFill>
                <a:highlight>
                  <a:srgbClr val="FFFFFF"/>
                </a:highlight>
              </a:rPr>
              <a:t>" + 0.008*"ago" + 0.007*"state" +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'0.006*"hit"'),</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(2,</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'0.030*"time" + 0.025*"week" + 0.025*"take" + 0.017*"thing" + 0.016*"back" + '</a:t>
            </a:r>
            <a:endParaRPr sz="1050">
              <a:solidFill>
                <a:schemeClr val="dk1"/>
              </a:solidFill>
              <a:highlight>
                <a:srgbClr val="FFFFFF"/>
              </a:highlight>
            </a:endParaRPr>
          </a:p>
          <a:p>
            <a:pPr indent="0" lvl="0" marL="0" rtl="0" algn="l">
              <a:lnSpc>
                <a:spcPct val="115000"/>
              </a:lnSpc>
              <a:spcBef>
                <a:spcPts val="0"/>
              </a:spcBef>
              <a:spcAft>
                <a:spcPts val="0"/>
              </a:spcAft>
              <a:buNone/>
            </a:pPr>
            <a:r>
              <a:rPr lang="en" sz="1050">
                <a:solidFill>
                  <a:schemeClr val="dk1"/>
                </a:solidFill>
                <a:highlight>
                  <a:srgbClr val="FFFFFF"/>
                </a:highlight>
              </a:rPr>
              <a:t>  '0.015*"come" + 0.015*"</a:t>
            </a:r>
            <a:r>
              <a:rPr lang="en" sz="1050">
                <a:solidFill>
                  <a:schemeClr val="dk1"/>
                </a:solidFill>
                <a:highlight>
                  <a:srgbClr val="00FF00"/>
                </a:highlight>
              </a:rPr>
              <a:t>test</a:t>
            </a:r>
            <a:r>
              <a:rPr lang="en" sz="1050">
                <a:solidFill>
                  <a:schemeClr val="dk1"/>
                </a:solidFill>
                <a:highlight>
                  <a:srgbClr val="FFFFFF"/>
                </a:highlight>
              </a:rPr>
              <a:t>" + 0.012*"</a:t>
            </a:r>
            <a:r>
              <a:rPr lang="en" sz="1050">
                <a:solidFill>
                  <a:schemeClr val="dk1"/>
                </a:solidFill>
                <a:highlight>
                  <a:srgbClr val="00FF00"/>
                </a:highlight>
              </a:rPr>
              <a:t>mask</a:t>
            </a:r>
            <a:r>
              <a:rPr lang="en" sz="1050">
                <a:solidFill>
                  <a:schemeClr val="dk1"/>
                </a:solidFill>
                <a:highlight>
                  <a:srgbClr val="FFFFFF"/>
                </a:highlight>
              </a:rPr>
              <a:t>" + 0.011*"last" + 0.011*"</a:t>
            </a:r>
            <a:r>
              <a:rPr lang="en" sz="1050">
                <a:solidFill>
                  <a:schemeClr val="dk1"/>
                </a:solidFill>
                <a:highlight>
                  <a:srgbClr val="00FF00"/>
                </a:highlight>
              </a:rPr>
              <a:t>old</a:t>
            </a:r>
            <a:r>
              <a:rPr lang="en" sz="1050">
                <a:solidFill>
                  <a:schemeClr val="dk1"/>
                </a:solidFill>
                <a:highlight>
                  <a:srgbClr val="FFFFFF"/>
                </a:highlight>
              </a:rPr>
              <a:t>"')]</a:t>
            </a:r>
            <a:endParaRPr sz="1050">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52400" y="789225"/>
            <a:ext cx="4419601" cy="2033526"/>
          </a:xfrm>
          <a:prstGeom prst="rect">
            <a:avLst/>
          </a:prstGeom>
          <a:noFill/>
          <a:ln>
            <a:noFill/>
          </a:ln>
        </p:spPr>
      </p:pic>
      <p:pic>
        <p:nvPicPr>
          <p:cNvPr id="130" name="Google Shape;130;p23"/>
          <p:cNvPicPr preferRelativeResize="0"/>
          <p:nvPr/>
        </p:nvPicPr>
        <p:blipFill>
          <a:blip r:embed="rId4">
            <a:alphaModFix/>
          </a:blip>
          <a:stretch>
            <a:fillRect/>
          </a:stretch>
        </p:blipFill>
        <p:spPr>
          <a:xfrm>
            <a:off x="4643200" y="774825"/>
            <a:ext cx="4419599" cy="2101600"/>
          </a:xfrm>
          <a:prstGeom prst="rect">
            <a:avLst/>
          </a:prstGeom>
          <a:noFill/>
          <a:ln>
            <a:noFill/>
          </a:ln>
        </p:spPr>
      </p:pic>
      <p:pic>
        <p:nvPicPr>
          <p:cNvPr id="131" name="Google Shape;131;p23"/>
          <p:cNvPicPr preferRelativeResize="0"/>
          <p:nvPr/>
        </p:nvPicPr>
        <p:blipFill>
          <a:blip r:embed="rId5">
            <a:alphaModFix/>
          </a:blip>
          <a:stretch>
            <a:fillRect/>
          </a:stretch>
        </p:blipFill>
        <p:spPr>
          <a:xfrm>
            <a:off x="152400" y="2901450"/>
            <a:ext cx="4419600" cy="2101600"/>
          </a:xfrm>
          <a:prstGeom prst="rect">
            <a:avLst/>
          </a:prstGeom>
          <a:noFill/>
          <a:ln>
            <a:noFill/>
          </a:ln>
        </p:spPr>
      </p:pic>
      <p:pic>
        <p:nvPicPr>
          <p:cNvPr id="132" name="Google Shape;132;p23"/>
          <p:cNvPicPr preferRelativeResize="0"/>
          <p:nvPr/>
        </p:nvPicPr>
        <p:blipFill>
          <a:blip r:embed="rId6">
            <a:alphaModFix/>
          </a:blip>
          <a:stretch>
            <a:fillRect/>
          </a:stretch>
        </p:blipFill>
        <p:spPr>
          <a:xfrm>
            <a:off x="4643200" y="2901450"/>
            <a:ext cx="4419599" cy="2101600"/>
          </a:xfrm>
          <a:prstGeom prst="rect">
            <a:avLst/>
          </a:prstGeom>
          <a:noFill/>
          <a:ln>
            <a:noFill/>
          </a:ln>
        </p:spPr>
      </p:pic>
      <p:sp>
        <p:nvSpPr>
          <p:cNvPr id="133" name="Google Shape;133;p23"/>
          <p:cNvSpPr txBox="1"/>
          <p:nvPr/>
        </p:nvSpPr>
        <p:spPr>
          <a:xfrm>
            <a:off x="4201675" y="2503550"/>
            <a:ext cx="370200" cy="323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All</a:t>
            </a:r>
            <a:endParaRPr sz="900"/>
          </a:p>
        </p:txBody>
      </p:sp>
      <p:sp>
        <p:nvSpPr>
          <p:cNvPr id="134" name="Google Shape;134;p23"/>
          <p:cNvSpPr txBox="1"/>
          <p:nvPr/>
        </p:nvSpPr>
        <p:spPr>
          <a:xfrm>
            <a:off x="8281900" y="2503550"/>
            <a:ext cx="704700" cy="323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Family</a:t>
            </a:r>
            <a:endParaRPr sz="900"/>
          </a:p>
        </p:txBody>
      </p:sp>
      <p:sp>
        <p:nvSpPr>
          <p:cNvPr id="135" name="Google Shape;135;p23"/>
          <p:cNvSpPr txBox="1"/>
          <p:nvPr/>
        </p:nvSpPr>
        <p:spPr>
          <a:xfrm>
            <a:off x="3750475" y="4668000"/>
            <a:ext cx="821400" cy="323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Depresssion</a:t>
            </a:r>
            <a:endParaRPr sz="900"/>
          </a:p>
        </p:txBody>
      </p:sp>
      <p:sp>
        <p:nvSpPr>
          <p:cNvPr id="136" name="Google Shape;136;p23"/>
          <p:cNvSpPr txBox="1"/>
          <p:nvPr/>
        </p:nvSpPr>
        <p:spPr>
          <a:xfrm>
            <a:off x="7948900" y="4668000"/>
            <a:ext cx="1113900" cy="323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Strict Depresssion</a:t>
            </a:r>
            <a:endParaRPr sz="900"/>
          </a:p>
        </p:txBody>
      </p:sp>
      <p:sp>
        <p:nvSpPr>
          <p:cNvPr id="137" name="Google Shape;137;p2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Word Clouds for Different Datasets</a:t>
            </a:r>
            <a:endParaRPr/>
          </a:p>
        </p:txBody>
      </p:sp>
      <p:sp>
        <p:nvSpPr>
          <p:cNvPr id="138" name="Google Shape;138;p23"/>
          <p:cNvSpPr txBox="1"/>
          <p:nvPr/>
        </p:nvSpPr>
        <p:spPr>
          <a:xfrm>
            <a:off x="222550" y="403900"/>
            <a:ext cx="86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9" name="Google Shape;139;p23"/>
          <p:cNvSpPr txBox="1"/>
          <p:nvPr/>
        </p:nvSpPr>
        <p:spPr>
          <a:xfrm>
            <a:off x="191650" y="403900"/>
            <a:ext cx="86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Same Objective: determine if these </a:t>
            </a:r>
            <a:r>
              <a:rPr lang="en"/>
              <a:t>datasets </a:t>
            </a:r>
            <a:r>
              <a:rPr lang="en"/>
              <a:t>are a good way to filter for covid-specific tweets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17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Family and Depression-related Tweets Choropleth</a:t>
            </a:r>
            <a:endParaRPr/>
          </a:p>
        </p:txBody>
      </p:sp>
      <p:pic>
        <p:nvPicPr>
          <p:cNvPr id="145" name="Google Shape;145;p24" title="weeklystatecountsfamily.mp4">
            <a:hlinkClick r:id="rId3"/>
          </p:cNvPr>
          <p:cNvPicPr preferRelativeResize="0"/>
          <p:nvPr/>
        </p:nvPicPr>
        <p:blipFill>
          <a:blip r:embed="rId4">
            <a:alphaModFix/>
          </a:blip>
          <a:stretch>
            <a:fillRect/>
          </a:stretch>
        </p:blipFill>
        <p:spPr>
          <a:xfrm>
            <a:off x="436675" y="783075"/>
            <a:ext cx="4072250" cy="3296375"/>
          </a:xfrm>
          <a:prstGeom prst="rect">
            <a:avLst/>
          </a:prstGeom>
          <a:noFill/>
          <a:ln>
            <a:noFill/>
          </a:ln>
        </p:spPr>
      </p:pic>
      <p:sp>
        <p:nvSpPr>
          <p:cNvPr id="146" name="Google Shape;146;p24"/>
          <p:cNvSpPr txBox="1"/>
          <p:nvPr/>
        </p:nvSpPr>
        <p:spPr>
          <a:xfrm>
            <a:off x="379200" y="4385150"/>
            <a:ext cx="852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Based on feedback from Prof. Sanner, family-related tweets did the best job of following Covid19 metrics.The initial hypothesis that mentions of relative were directly related to cases of covid is supported, but note that this dataset is not big</a:t>
            </a:r>
            <a:endParaRPr/>
          </a:p>
        </p:txBody>
      </p:sp>
      <p:sp>
        <p:nvSpPr>
          <p:cNvPr id="147" name="Google Shape;147;p24"/>
          <p:cNvSpPr txBox="1"/>
          <p:nvPr/>
        </p:nvSpPr>
        <p:spPr>
          <a:xfrm>
            <a:off x="436700" y="4079450"/>
            <a:ext cx="407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Family-related tweets</a:t>
            </a:r>
            <a:endParaRPr/>
          </a:p>
        </p:txBody>
      </p:sp>
      <p:pic>
        <p:nvPicPr>
          <p:cNvPr id="148" name="Google Shape;148;p24" title="weeklystatecountsdepression.mp4">
            <a:hlinkClick r:id="rId5"/>
          </p:cNvPr>
          <p:cNvPicPr preferRelativeResize="0"/>
          <p:nvPr/>
        </p:nvPicPr>
        <p:blipFill>
          <a:blip r:embed="rId4">
            <a:alphaModFix/>
          </a:blip>
          <a:stretch>
            <a:fillRect/>
          </a:stretch>
        </p:blipFill>
        <p:spPr>
          <a:xfrm>
            <a:off x="4644825" y="783075"/>
            <a:ext cx="4330276" cy="3296375"/>
          </a:xfrm>
          <a:prstGeom prst="rect">
            <a:avLst/>
          </a:prstGeom>
          <a:noFill/>
          <a:ln>
            <a:noFill/>
          </a:ln>
        </p:spPr>
      </p:pic>
      <p:sp>
        <p:nvSpPr>
          <p:cNvPr id="149" name="Google Shape;149;p24"/>
          <p:cNvSpPr txBox="1"/>
          <p:nvPr/>
        </p:nvSpPr>
        <p:spPr>
          <a:xfrm>
            <a:off x="4920950" y="4079450"/>
            <a:ext cx="37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Depression</a:t>
            </a:r>
            <a:r>
              <a:rPr lang="en"/>
              <a:t>-related tweets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nvSpPr>
        <p:spPr>
          <a:xfrm>
            <a:off x="252750" y="222525"/>
            <a:ext cx="863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Investigating Relationship between Mask Attitude and Covid Metrics</a:t>
            </a:r>
            <a:endParaRPr sz="2200"/>
          </a:p>
        </p:txBody>
      </p:sp>
      <p:sp>
        <p:nvSpPr>
          <p:cNvPr id="155" name="Google Shape;155;p25"/>
          <p:cNvSpPr txBox="1"/>
          <p:nvPr/>
        </p:nvSpPr>
        <p:spPr>
          <a:xfrm>
            <a:off x="329700" y="708900"/>
            <a:ext cx="3882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choose to focus on masks. Goal is to use twitter to detect attitude towards masks (positive, negative, or neutral).</a:t>
            </a:r>
            <a:endParaRPr/>
          </a:p>
          <a:p>
            <a:pPr indent="0" lvl="0" marL="0" rtl="0" algn="l">
              <a:spcBef>
                <a:spcPts val="0"/>
              </a:spcBef>
              <a:spcAft>
                <a:spcPts val="0"/>
              </a:spcAft>
              <a:buNone/>
            </a:pPr>
            <a:r>
              <a:t/>
            </a:r>
            <a:endParaRPr sz="600"/>
          </a:p>
          <a:p>
            <a:pPr indent="0" lvl="0" marL="0" rtl="0" algn="l">
              <a:spcBef>
                <a:spcPts val="0"/>
              </a:spcBef>
              <a:spcAft>
                <a:spcPts val="0"/>
              </a:spcAft>
              <a:buNone/>
            </a:pPr>
            <a:r>
              <a:rPr lang="en"/>
              <a:t>We need a way to detect pro or anti- mask sentiment. </a:t>
            </a:r>
            <a:endParaRPr/>
          </a:p>
          <a:p>
            <a:pPr indent="0" lvl="0" marL="0" rtl="0" algn="l">
              <a:spcBef>
                <a:spcPts val="0"/>
              </a:spcBef>
              <a:spcAft>
                <a:spcPts val="0"/>
              </a:spcAft>
              <a:buNone/>
            </a:pPr>
            <a:r>
              <a:t/>
            </a:r>
            <a:endParaRPr sz="600"/>
          </a:p>
          <a:p>
            <a:pPr indent="0" lvl="0" marL="0" rtl="0" algn="l">
              <a:spcBef>
                <a:spcPts val="0"/>
              </a:spcBef>
              <a:spcAft>
                <a:spcPts val="0"/>
              </a:spcAft>
              <a:buNone/>
            </a:pPr>
            <a:r>
              <a:rPr lang="en"/>
              <a:t>We tried out 4 methods:</a:t>
            </a:r>
            <a:endParaRPr/>
          </a:p>
          <a:p>
            <a:pPr indent="-317500" lvl="0" marL="457200" rtl="0" algn="l">
              <a:spcBef>
                <a:spcPts val="0"/>
              </a:spcBef>
              <a:spcAft>
                <a:spcPts val="0"/>
              </a:spcAft>
              <a:buSzPts val="1400"/>
              <a:buChar char="-"/>
            </a:pPr>
            <a:r>
              <a:rPr lang="en"/>
              <a:t>Vader</a:t>
            </a:r>
            <a:endParaRPr/>
          </a:p>
          <a:p>
            <a:pPr indent="-317500" lvl="0" marL="457200" rtl="0" algn="l">
              <a:spcBef>
                <a:spcPts val="0"/>
              </a:spcBef>
              <a:spcAft>
                <a:spcPts val="0"/>
              </a:spcAft>
              <a:buSzPts val="1400"/>
              <a:buChar char="-"/>
            </a:pPr>
            <a:r>
              <a:rPr lang="en"/>
              <a:t>Hashtag</a:t>
            </a:r>
            <a:endParaRPr/>
          </a:p>
          <a:p>
            <a:pPr indent="-317500" lvl="0" marL="457200" rtl="0" algn="l">
              <a:spcBef>
                <a:spcPts val="0"/>
              </a:spcBef>
              <a:spcAft>
                <a:spcPts val="0"/>
              </a:spcAft>
              <a:buSzPts val="1400"/>
              <a:buChar char="-"/>
            </a:pPr>
            <a:r>
              <a:rPr lang="en"/>
              <a:t>Regex</a:t>
            </a:r>
            <a:endParaRPr/>
          </a:p>
          <a:p>
            <a:pPr indent="-317500" lvl="0" marL="457200" rtl="0" algn="l">
              <a:spcBef>
                <a:spcPts val="0"/>
              </a:spcBef>
              <a:spcAft>
                <a:spcPts val="0"/>
              </a:spcAft>
              <a:buSzPts val="1400"/>
              <a:buChar char="-"/>
            </a:pPr>
            <a:r>
              <a:rPr lang="en"/>
              <a:t>ML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5"/>
          <p:cNvPicPr preferRelativeResize="0"/>
          <p:nvPr/>
        </p:nvPicPr>
        <p:blipFill>
          <a:blip r:embed="rId3">
            <a:alphaModFix/>
          </a:blip>
          <a:stretch>
            <a:fillRect/>
          </a:stretch>
        </p:blipFill>
        <p:spPr>
          <a:xfrm>
            <a:off x="0" y="3404300"/>
            <a:ext cx="4731350" cy="1285850"/>
          </a:xfrm>
          <a:prstGeom prst="rect">
            <a:avLst/>
          </a:prstGeom>
          <a:noFill/>
          <a:ln>
            <a:noFill/>
          </a:ln>
        </p:spPr>
      </p:pic>
      <p:pic>
        <p:nvPicPr>
          <p:cNvPr id="157" name="Google Shape;157;p25"/>
          <p:cNvPicPr preferRelativeResize="0"/>
          <p:nvPr/>
        </p:nvPicPr>
        <p:blipFill rotWithShape="1">
          <a:blip r:embed="rId4">
            <a:alphaModFix/>
          </a:blip>
          <a:srcRect b="9436" l="0" r="0" t="0"/>
          <a:stretch/>
        </p:blipFill>
        <p:spPr>
          <a:xfrm>
            <a:off x="4212000" y="745725"/>
            <a:ext cx="2230700" cy="2015601"/>
          </a:xfrm>
          <a:prstGeom prst="rect">
            <a:avLst/>
          </a:prstGeom>
          <a:noFill/>
          <a:ln>
            <a:noFill/>
          </a:ln>
        </p:spPr>
      </p:pic>
      <p:pic>
        <p:nvPicPr>
          <p:cNvPr id="158" name="Google Shape;158;p25"/>
          <p:cNvPicPr preferRelativeResize="0"/>
          <p:nvPr/>
        </p:nvPicPr>
        <p:blipFill rotWithShape="1">
          <a:blip r:embed="rId5">
            <a:alphaModFix/>
          </a:blip>
          <a:srcRect b="7002" l="0" r="0" t="0"/>
          <a:stretch/>
        </p:blipFill>
        <p:spPr>
          <a:xfrm>
            <a:off x="6442700" y="708900"/>
            <a:ext cx="2701300" cy="2213375"/>
          </a:xfrm>
          <a:prstGeom prst="rect">
            <a:avLst/>
          </a:prstGeom>
          <a:noFill/>
          <a:ln>
            <a:noFill/>
          </a:ln>
        </p:spPr>
      </p:pic>
      <p:pic>
        <p:nvPicPr>
          <p:cNvPr id="159" name="Google Shape;159;p25"/>
          <p:cNvPicPr preferRelativeResize="0"/>
          <p:nvPr/>
        </p:nvPicPr>
        <p:blipFill>
          <a:blip r:embed="rId6">
            <a:alphaModFix/>
          </a:blip>
          <a:stretch>
            <a:fillRect/>
          </a:stretch>
        </p:blipFill>
        <p:spPr>
          <a:xfrm>
            <a:off x="4772575" y="3404300"/>
            <a:ext cx="4371425" cy="159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Hashtag Results</a:t>
            </a:r>
            <a:endParaRPr/>
          </a:p>
        </p:txBody>
      </p:sp>
      <p:pic>
        <p:nvPicPr>
          <p:cNvPr id="165" name="Google Shape;165;p26"/>
          <p:cNvPicPr preferRelativeResize="0"/>
          <p:nvPr/>
        </p:nvPicPr>
        <p:blipFill rotWithShape="1">
          <a:blip r:embed="rId3">
            <a:alphaModFix/>
          </a:blip>
          <a:srcRect b="0" l="0" r="14258" t="2056"/>
          <a:stretch/>
        </p:blipFill>
        <p:spPr>
          <a:xfrm>
            <a:off x="462200" y="486325"/>
            <a:ext cx="8233951" cy="3713899"/>
          </a:xfrm>
          <a:prstGeom prst="rect">
            <a:avLst/>
          </a:prstGeom>
          <a:noFill/>
          <a:ln>
            <a:noFill/>
          </a:ln>
        </p:spPr>
      </p:pic>
      <p:sp>
        <p:nvSpPr>
          <p:cNvPr id="166" name="Google Shape;166;p26"/>
          <p:cNvSpPr txBox="1"/>
          <p:nvPr/>
        </p:nvSpPr>
        <p:spPr>
          <a:xfrm>
            <a:off x="137250" y="4249400"/>
            <a:ext cx="8869500" cy="785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Visualize how different states vary in mask support, as well as compare # pro-mask vs # anti-mask</a:t>
            </a:r>
            <a:endParaRPr sz="1300"/>
          </a:p>
          <a:p>
            <a:pPr indent="0" lvl="0" marL="0" rtl="0" algn="l">
              <a:spcBef>
                <a:spcPts val="0"/>
              </a:spcBef>
              <a:spcAft>
                <a:spcPts val="0"/>
              </a:spcAft>
              <a:buNone/>
            </a:pPr>
            <a:r>
              <a:rPr lang="en" sz="1300"/>
              <a:t>Approach: Choropleth, color intensity depends on fraction of total tweets that are positive</a:t>
            </a:r>
            <a:endParaRPr sz="1300"/>
          </a:p>
          <a:p>
            <a:pPr indent="0" lvl="0" marL="0" rtl="0" algn="l">
              <a:spcBef>
                <a:spcPts val="0"/>
              </a:spcBef>
              <a:spcAft>
                <a:spcPts val="0"/>
              </a:spcAft>
              <a:buNone/>
            </a:pPr>
            <a:r>
              <a:rPr lang="en" sz="1300"/>
              <a:t>Result:</a:t>
            </a:r>
            <a:r>
              <a:rPr lang="en" sz="1300"/>
              <a:t> Each state has more positive than negative, many states have much more positive than negative </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370900" y="548000"/>
            <a:ext cx="8696151" cy="3865850"/>
          </a:xfrm>
          <a:prstGeom prst="rect">
            <a:avLst/>
          </a:prstGeom>
          <a:noFill/>
          <a:ln>
            <a:noFill/>
          </a:ln>
        </p:spPr>
      </p:pic>
      <p:sp>
        <p:nvSpPr>
          <p:cNvPr id="172" name="Google Shape;172;p27"/>
          <p:cNvSpPr txBox="1"/>
          <p:nvPr>
            <p:ph type="title"/>
          </p:nvPr>
        </p:nvSpPr>
        <p:spPr>
          <a:xfrm>
            <a:off x="311700" y="51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Hashtag Results (Continued)</a:t>
            </a:r>
            <a:endParaRPr/>
          </a:p>
        </p:txBody>
      </p:sp>
      <p:sp>
        <p:nvSpPr>
          <p:cNvPr id="173" name="Google Shape;173;p27"/>
          <p:cNvSpPr txBox="1"/>
          <p:nvPr/>
        </p:nvSpPr>
        <p:spPr>
          <a:xfrm>
            <a:off x="204600" y="4501775"/>
            <a:ext cx="8734800" cy="554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Due to small number of tweets in dataframe, negative counts are not useful. However, positive tweets do loosely follow covid case count. We also see a time lag between cases and deaths, which is not surprising, but useful to validate data</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0" l="0" r="0" t="6068"/>
          <a:stretch/>
        </p:blipFill>
        <p:spPr>
          <a:xfrm>
            <a:off x="423775" y="535775"/>
            <a:ext cx="8296448" cy="3544400"/>
          </a:xfrm>
          <a:prstGeom prst="rect">
            <a:avLst/>
          </a:prstGeom>
          <a:noFill/>
          <a:ln>
            <a:noFill/>
          </a:ln>
        </p:spPr>
      </p:pic>
      <p:sp>
        <p:nvSpPr>
          <p:cNvPr id="179" name="Google Shape;179;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Hashtag Results (Continued)</a:t>
            </a:r>
            <a:endParaRPr/>
          </a:p>
        </p:txBody>
      </p:sp>
      <p:sp>
        <p:nvSpPr>
          <p:cNvPr id="180" name="Google Shape;180;p28"/>
          <p:cNvSpPr txBox="1"/>
          <p:nvPr/>
        </p:nvSpPr>
        <p:spPr>
          <a:xfrm>
            <a:off x="137250" y="4080175"/>
            <a:ext cx="8869500" cy="985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Check if relationship between positive tweet counts and cases/deaths holds for each state.</a:t>
            </a:r>
            <a:endParaRPr sz="1300"/>
          </a:p>
          <a:p>
            <a:pPr indent="0" lvl="0" marL="0" rtl="0" algn="l">
              <a:spcBef>
                <a:spcPts val="0"/>
              </a:spcBef>
              <a:spcAft>
                <a:spcPts val="0"/>
              </a:spcAft>
              <a:buNone/>
            </a:pPr>
            <a:r>
              <a:rPr lang="en" sz="1300"/>
              <a:t>Approach: Create individual line graph for all 50 states</a:t>
            </a:r>
            <a:endParaRPr sz="1300"/>
          </a:p>
          <a:p>
            <a:pPr indent="0" lvl="0" marL="0" rtl="0" algn="l">
              <a:spcBef>
                <a:spcPts val="0"/>
              </a:spcBef>
              <a:spcAft>
                <a:spcPts val="0"/>
              </a:spcAft>
              <a:buNone/>
            </a:pPr>
            <a:r>
              <a:rPr lang="en" sz="1300"/>
              <a:t>Result: Some states follow the trend, others don’t. At this stage, we aren’t even confident that hashtag classifier is doing a good job, so no results were presented as conclusions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Hashtag Results (Continued)</a:t>
            </a:r>
            <a:endParaRPr/>
          </a:p>
        </p:txBody>
      </p:sp>
      <p:pic>
        <p:nvPicPr>
          <p:cNvPr id="186" name="Google Shape;186;p29"/>
          <p:cNvPicPr preferRelativeResize="0"/>
          <p:nvPr/>
        </p:nvPicPr>
        <p:blipFill rotWithShape="1">
          <a:blip r:embed="rId3">
            <a:alphaModFix/>
          </a:blip>
          <a:srcRect b="0" l="0" r="0" t="22239"/>
          <a:stretch/>
        </p:blipFill>
        <p:spPr>
          <a:xfrm>
            <a:off x="223813" y="572700"/>
            <a:ext cx="8696374" cy="3198675"/>
          </a:xfrm>
          <a:prstGeom prst="rect">
            <a:avLst/>
          </a:prstGeom>
          <a:noFill/>
          <a:ln>
            <a:noFill/>
          </a:ln>
        </p:spPr>
      </p:pic>
      <p:sp>
        <p:nvSpPr>
          <p:cNvPr id="187" name="Google Shape;187;p29"/>
          <p:cNvSpPr txBox="1"/>
          <p:nvPr/>
        </p:nvSpPr>
        <p:spPr>
          <a:xfrm>
            <a:off x="137250" y="3822875"/>
            <a:ext cx="8869500" cy="1185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Is there a strong relation between positive tweet count and number of cases that is state-independent?</a:t>
            </a:r>
            <a:endParaRPr sz="1300"/>
          </a:p>
          <a:p>
            <a:pPr indent="0" lvl="0" marL="0" rtl="0" algn="l">
              <a:spcBef>
                <a:spcPts val="0"/>
              </a:spcBef>
              <a:spcAft>
                <a:spcPts val="0"/>
              </a:spcAft>
              <a:buNone/>
            </a:pPr>
            <a:r>
              <a:rPr lang="en" sz="1300"/>
              <a:t>Approach: Scatter plot</a:t>
            </a:r>
            <a:endParaRPr sz="1300"/>
          </a:p>
          <a:p>
            <a:pPr indent="0" lvl="0" marL="0" rtl="0" algn="l">
              <a:spcBef>
                <a:spcPts val="0"/>
              </a:spcBef>
              <a:spcAft>
                <a:spcPts val="0"/>
              </a:spcAft>
              <a:buNone/>
            </a:pPr>
            <a:r>
              <a:rPr lang="en" sz="1300"/>
              <a:t>Result: Kind of (R^2=0.77), but population effects serve as confounder here. Higher population leads to both higher poscount and higher cases. We need to figure out a way to get rid of population effects.</a:t>
            </a:r>
            <a:endParaRPr sz="1300"/>
          </a:p>
          <a:p>
            <a:pPr indent="0" lvl="0" marL="0" rtl="0" algn="l">
              <a:spcBef>
                <a:spcPts val="0"/>
              </a:spcBef>
              <a:spcAft>
                <a:spcPts val="0"/>
              </a:spcAft>
              <a:buNone/>
            </a:pPr>
            <a:r>
              <a:rPr lang="en" sz="1300"/>
              <a:t>NORMALIZATION APPROACH: Normalize cases by population, poscount by number of twitter users in the state.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268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Additional Commentary on Normalization</a:t>
            </a:r>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50">
                <a:solidFill>
                  <a:srgbClr val="201F1E"/>
                </a:solidFill>
                <a:highlight>
                  <a:srgbClr val="FFFFFF"/>
                </a:highlight>
                <a:latin typeface="Roboto"/>
                <a:ea typeface="Roboto"/>
                <a:cs typeface="Roboto"/>
                <a:sym typeface="Roboto"/>
              </a:rPr>
              <a:t>It's important to mention that if we normalize points by their population on both axes, I don't think we don't change the correlation, and even when normalizing by the population on the y-axis and unique Twitter users per state on the x-axis, I'm not sure we do much better (especially if unique Twitter users per state is the population times a fixed percentage)!  I believe this is actually the well-known problem of spurious correlation of ratios:</a:t>
            </a:r>
            <a:endParaRPr sz="1150">
              <a:solidFill>
                <a:srgbClr val="201F1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01F1E"/>
                </a:solidFill>
                <a:highlight>
                  <a:srgbClr val="FFFFFF"/>
                </a:highlight>
                <a:latin typeface="Roboto"/>
                <a:ea typeface="Roboto"/>
                <a:cs typeface="Roboto"/>
                <a:sym typeface="Roboto"/>
              </a:rPr>
              <a:t>  </a:t>
            </a:r>
            <a:r>
              <a:rPr lang="en" sz="1150" u="sng">
                <a:solidFill>
                  <a:schemeClr val="hlink"/>
                </a:solidFill>
                <a:highlight>
                  <a:srgbClr val="FFFFFF"/>
                </a:highlight>
                <a:latin typeface="Roboto"/>
                <a:ea typeface="Roboto"/>
                <a:cs typeface="Roboto"/>
                <a:sym typeface="Roboto"/>
                <a:hlinkClick r:id="rId3"/>
              </a:rPr>
              <a:t>https://en.wikipedia.org/wiki/Spurious_correlation_of_ratios</a:t>
            </a:r>
            <a:endParaRPr sz="11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201F1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201F1E"/>
                </a:solidFill>
                <a:highlight>
                  <a:srgbClr val="FFFFFF"/>
                </a:highlight>
                <a:latin typeface="Roboto"/>
                <a:ea typeface="Roboto"/>
                <a:cs typeface="Roboto"/>
                <a:sym typeface="Roboto"/>
              </a:rPr>
              <a:t>which I believe can be addressed via John Aitchison's "Compositional Data Analysis" by taking a log (or other transform):</a:t>
            </a:r>
            <a:endParaRPr sz="1150">
              <a:solidFill>
                <a:srgbClr val="201F1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201F1E"/>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201F1E"/>
                </a:solidFill>
                <a:highlight>
                  <a:srgbClr val="FFFFFF"/>
                </a:highlight>
                <a:latin typeface="Roboto"/>
                <a:ea typeface="Roboto"/>
                <a:cs typeface="Roboto"/>
                <a:sym typeface="Roboto"/>
              </a:rPr>
              <a:t>  </a:t>
            </a:r>
            <a:r>
              <a:rPr lang="en" sz="1150" u="sng">
                <a:solidFill>
                  <a:schemeClr val="hlink"/>
                </a:solidFill>
                <a:highlight>
                  <a:srgbClr val="FFFFFF"/>
                </a:highlight>
                <a:latin typeface="Roboto"/>
                <a:ea typeface="Roboto"/>
                <a:cs typeface="Roboto"/>
                <a:sym typeface="Roboto"/>
                <a:hlinkClick r:id="rId4"/>
              </a:rPr>
              <a:t>https://en.wikipedia.org/wiki/Compositional_data</a:t>
            </a:r>
            <a:endParaRPr sz="11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50">
                <a:solidFill>
                  <a:srgbClr val="201F1E"/>
                </a:solidFill>
                <a:highlight>
                  <a:srgbClr val="FFFFFF"/>
                </a:highlight>
                <a:latin typeface="Roboto"/>
                <a:ea typeface="Roboto"/>
                <a:cs typeface="Roboto"/>
                <a:sym typeface="Roboto"/>
              </a:rPr>
              <a:t>  </a:t>
            </a:r>
            <a:r>
              <a:rPr lang="en" sz="1150" u="sng">
                <a:solidFill>
                  <a:schemeClr val="hlink"/>
                </a:solidFill>
                <a:highlight>
                  <a:srgbClr val="FFFFFF"/>
                </a:highlight>
                <a:latin typeface="Roboto"/>
                <a:ea typeface="Roboto"/>
                <a:cs typeface="Roboto"/>
                <a:sym typeface="Roboto"/>
                <a:hlinkClick r:id="rId5"/>
              </a:rPr>
              <a:t>https://en.wikipedia.org/wiki/Compositional_data#Linear_transformations</a:t>
            </a:r>
            <a:endParaRPr sz="1150" u="sng">
              <a:solidFill>
                <a:schemeClr val="hlink"/>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1200"/>
              </a:spcAft>
              <a:buNone/>
            </a:pPr>
            <a:r>
              <a:rPr i="1" lang="en"/>
              <a:t>Note: This is copied directly from email exchange with Prof. Sanner</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rotWithShape="1">
          <a:blip r:embed="rId3">
            <a:alphaModFix/>
          </a:blip>
          <a:srcRect b="0" l="0" r="24710" t="5410"/>
          <a:stretch/>
        </p:blipFill>
        <p:spPr>
          <a:xfrm>
            <a:off x="279725" y="673550"/>
            <a:ext cx="8520600" cy="3691375"/>
          </a:xfrm>
          <a:prstGeom prst="rect">
            <a:avLst/>
          </a:prstGeom>
          <a:noFill/>
          <a:ln cap="flat" cmpd="sng" w="19050">
            <a:solidFill>
              <a:schemeClr val="dk2"/>
            </a:solidFill>
            <a:prstDash val="solid"/>
            <a:round/>
            <a:headEnd len="sm" w="sm" type="none"/>
            <a:tailEnd len="sm" w="sm" type="none"/>
          </a:ln>
        </p:spPr>
      </p:pic>
      <p:sp>
        <p:nvSpPr>
          <p:cNvPr id="199" name="Google Shape;199;p31"/>
          <p:cNvSpPr txBox="1"/>
          <p:nvPr>
            <p:ph type="title"/>
          </p:nvPr>
        </p:nvSpPr>
        <p:spPr>
          <a:xfrm>
            <a:off x="311700" y="100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Normalize x and y axis by State Population</a:t>
            </a:r>
            <a:endParaRPr/>
          </a:p>
        </p:txBody>
      </p:sp>
      <p:sp>
        <p:nvSpPr>
          <p:cNvPr id="200" name="Google Shape;200;p31"/>
          <p:cNvSpPr txBox="1"/>
          <p:nvPr/>
        </p:nvSpPr>
        <p:spPr>
          <a:xfrm>
            <a:off x="914100" y="4512050"/>
            <a:ext cx="7315800" cy="384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t>R^2 = 0.135, proving linear relation previously is influenced by population effects..</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40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Description</a:t>
            </a:r>
            <a:endParaRPr/>
          </a:p>
        </p:txBody>
      </p:sp>
      <p:sp>
        <p:nvSpPr>
          <p:cNvPr id="62" name="Google Shape;62;p14"/>
          <p:cNvSpPr txBox="1"/>
          <p:nvPr>
            <p:ph idx="1" type="body"/>
          </p:nvPr>
        </p:nvSpPr>
        <p:spPr>
          <a:xfrm>
            <a:off x="311700" y="712750"/>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 sz="1200">
                <a:solidFill>
                  <a:schemeClr val="dk1"/>
                </a:solidFill>
              </a:rPr>
              <a:t>Twitter is a great sensor of human attitudes towards worldwide events, including the pandemic.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Tracking Twitter behaviour is useful as it provides a huge corpus of data, it is an always-on data source and is nonreactive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My project over the summer was investigating the usefulness of Twitter as an indicator of Covid metrics- specifically cases &amp; deaths, as well as general sentiments and how they evolved throughout the pandemic.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Essentially: what can we measure on Twitter that seems to be indicative of COVID waves?</a:t>
            </a:r>
            <a:endParaRPr sz="1200">
              <a:solidFill>
                <a:schemeClr val="dk1"/>
              </a:solidFill>
            </a:endParaRPr>
          </a:p>
        </p:txBody>
      </p:sp>
      <p:pic>
        <p:nvPicPr>
          <p:cNvPr id="63" name="Google Shape;63;p14"/>
          <p:cNvPicPr preferRelativeResize="0"/>
          <p:nvPr/>
        </p:nvPicPr>
        <p:blipFill>
          <a:blip r:embed="rId3">
            <a:alphaModFix/>
          </a:blip>
          <a:stretch>
            <a:fillRect/>
          </a:stretch>
        </p:blipFill>
        <p:spPr>
          <a:xfrm>
            <a:off x="991751" y="2571748"/>
            <a:ext cx="2856499" cy="2075451"/>
          </a:xfrm>
          <a:prstGeom prst="rect">
            <a:avLst/>
          </a:prstGeom>
          <a:noFill/>
          <a:ln>
            <a:noFill/>
          </a:ln>
        </p:spPr>
      </p:pic>
      <p:pic>
        <p:nvPicPr>
          <p:cNvPr id="64" name="Google Shape;64;p14"/>
          <p:cNvPicPr preferRelativeResize="0"/>
          <p:nvPr/>
        </p:nvPicPr>
        <p:blipFill>
          <a:blip r:embed="rId4">
            <a:alphaModFix/>
          </a:blip>
          <a:stretch>
            <a:fillRect/>
          </a:stretch>
        </p:blipFill>
        <p:spPr>
          <a:xfrm>
            <a:off x="4456575" y="2418380"/>
            <a:ext cx="3795901" cy="21351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3">
            <a:alphaModFix/>
          </a:blip>
          <a:stretch>
            <a:fillRect/>
          </a:stretch>
        </p:blipFill>
        <p:spPr>
          <a:xfrm>
            <a:off x="217400" y="708600"/>
            <a:ext cx="8681748" cy="4140749"/>
          </a:xfrm>
          <a:prstGeom prst="rect">
            <a:avLst/>
          </a:prstGeom>
          <a:noFill/>
          <a:ln cap="flat" cmpd="sng" w="19050">
            <a:solidFill>
              <a:schemeClr val="dk2"/>
            </a:solidFill>
            <a:prstDash val="solid"/>
            <a:round/>
            <a:headEnd len="sm" w="sm" type="none"/>
            <a:tailEnd len="sm" w="sm" type="none"/>
          </a:ln>
        </p:spPr>
      </p:pic>
      <p:sp>
        <p:nvSpPr>
          <p:cNvPr id="206" name="Google Shape;206;p32"/>
          <p:cNvSpPr txBox="1"/>
          <p:nvPr>
            <p:ph type="title"/>
          </p:nvPr>
        </p:nvSpPr>
        <p:spPr>
          <a:xfrm>
            <a:off x="311700" y="75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Unnormalized, log-log plot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741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320"/>
              <a:t>Mask Hashtag Frequencies</a:t>
            </a:r>
            <a:endParaRPr sz="2320"/>
          </a:p>
        </p:txBody>
      </p:sp>
      <p:pic>
        <p:nvPicPr>
          <p:cNvPr id="212" name="Google Shape;212;p33"/>
          <p:cNvPicPr preferRelativeResize="0"/>
          <p:nvPr/>
        </p:nvPicPr>
        <p:blipFill rotWithShape="1">
          <a:blip r:embed="rId3">
            <a:alphaModFix/>
          </a:blip>
          <a:srcRect b="3232" l="0" r="0" t="0"/>
          <a:stretch/>
        </p:blipFill>
        <p:spPr>
          <a:xfrm>
            <a:off x="699125" y="646825"/>
            <a:ext cx="3694300" cy="3327625"/>
          </a:xfrm>
          <a:prstGeom prst="rect">
            <a:avLst/>
          </a:prstGeom>
          <a:noFill/>
          <a:ln>
            <a:noFill/>
          </a:ln>
        </p:spPr>
      </p:pic>
      <p:pic>
        <p:nvPicPr>
          <p:cNvPr id="213" name="Google Shape;213;p33"/>
          <p:cNvPicPr preferRelativeResize="0"/>
          <p:nvPr/>
        </p:nvPicPr>
        <p:blipFill>
          <a:blip r:embed="rId4">
            <a:alphaModFix/>
          </a:blip>
          <a:stretch>
            <a:fillRect/>
          </a:stretch>
        </p:blipFill>
        <p:spPr>
          <a:xfrm>
            <a:off x="5050066" y="646813"/>
            <a:ext cx="3247909" cy="3327650"/>
          </a:xfrm>
          <a:prstGeom prst="rect">
            <a:avLst/>
          </a:prstGeom>
          <a:noFill/>
          <a:ln>
            <a:noFill/>
          </a:ln>
        </p:spPr>
      </p:pic>
      <p:sp>
        <p:nvSpPr>
          <p:cNvPr id="214" name="Google Shape;214;p33"/>
          <p:cNvSpPr txBox="1"/>
          <p:nvPr/>
        </p:nvSpPr>
        <p:spPr>
          <a:xfrm>
            <a:off x="699125" y="4052625"/>
            <a:ext cx="7485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Key observations: </a:t>
            </a:r>
            <a:endParaRPr sz="1300"/>
          </a:p>
          <a:p>
            <a:pPr indent="0" lvl="0" marL="0" rtl="0" algn="l">
              <a:spcBef>
                <a:spcPts val="0"/>
              </a:spcBef>
              <a:spcAft>
                <a:spcPts val="0"/>
              </a:spcAft>
              <a:buNone/>
            </a:pPr>
            <a:r>
              <a:rPr lang="en" sz="1300"/>
              <a:t>MUCH more positive tweets than negative tweets (39942 vs 405) !</a:t>
            </a:r>
            <a:endParaRPr sz="1300"/>
          </a:p>
          <a:p>
            <a:pPr indent="0" lvl="0" marL="0" rtl="0" algn="l">
              <a:spcBef>
                <a:spcPts val="0"/>
              </a:spcBef>
              <a:spcAft>
                <a:spcPts val="0"/>
              </a:spcAft>
              <a:buNone/>
            </a:pPr>
            <a:r>
              <a:rPr lang="en" sz="1300"/>
              <a:t>Many users use common hashtags, but tweet not related to the pandemic</a:t>
            </a:r>
            <a:endParaRPr sz="1300"/>
          </a:p>
          <a:p>
            <a:pPr indent="0" lvl="0" marL="0" rtl="0" algn="l">
              <a:spcBef>
                <a:spcPts val="0"/>
              </a:spcBef>
              <a:spcAft>
                <a:spcPts val="0"/>
              </a:spcAft>
              <a:buNone/>
            </a:pPr>
            <a:r>
              <a:rPr lang="en" sz="1300"/>
              <a:t>Suspect that mask hashtags not picking up on all negative tweets</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140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Revisiting Intent Classification: Regex Matching by Keywords</a:t>
            </a:r>
            <a:endParaRPr sz="2420"/>
          </a:p>
        </p:txBody>
      </p:sp>
      <p:pic>
        <p:nvPicPr>
          <p:cNvPr id="220" name="Google Shape;220;p34"/>
          <p:cNvPicPr preferRelativeResize="0"/>
          <p:nvPr/>
        </p:nvPicPr>
        <p:blipFill>
          <a:blip r:embed="rId3">
            <a:alphaModFix/>
          </a:blip>
          <a:stretch>
            <a:fillRect/>
          </a:stretch>
        </p:blipFill>
        <p:spPr>
          <a:xfrm>
            <a:off x="171575" y="865150"/>
            <a:ext cx="8466875" cy="412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1482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320"/>
              <a:t>Regex (keyword matches) not sufficient !</a:t>
            </a:r>
            <a:endParaRPr sz="2320"/>
          </a:p>
        </p:txBody>
      </p:sp>
      <p:sp>
        <p:nvSpPr>
          <p:cNvPr id="226" name="Google Shape;226;p35"/>
          <p:cNvSpPr txBox="1"/>
          <p:nvPr>
            <p:ph idx="1" type="body"/>
          </p:nvPr>
        </p:nvSpPr>
        <p:spPr>
          <a:xfrm>
            <a:off x="311700" y="638550"/>
            <a:ext cx="8763600" cy="6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600">
                <a:solidFill>
                  <a:schemeClr val="dk1"/>
                </a:solidFill>
              </a:rPr>
              <a:t>Tweets very personalized, expected angry mob of twitter users to write short, declarative sentences like “Wear a mask”, but tweets can be personal and generally hard to classify.</a:t>
            </a:r>
            <a:endParaRPr sz="1600">
              <a:solidFill>
                <a:schemeClr val="dk1"/>
              </a:solidFill>
            </a:endParaRPr>
          </a:p>
        </p:txBody>
      </p:sp>
      <p:sp>
        <p:nvSpPr>
          <p:cNvPr id="227" name="Google Shape;227;p35"/>
          <p:cNvSpPr txBox="1"/>
          <p:nvPr/>
        </p:nvSpPr>
        <p:spPr>
          <a:xfrm>
            <a:off x="418850" y="1318750"/>
            <a:ext cx="84135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Holds mask as if it's a 4 x 6 card with his notes. </a:t>
            </a:r>
            <a:endParaRPr/>
          </a:p>
          <a:p>
            <a:pPr indent="0" lvl="0" marL="0" rtl="0" algn="l">
              <a:spcBef>
                <a:spcPts val="0"/>
              </a:spcBef>
              <a:spcAft>
                <a:spcPts val="0"/>
              </a:spcAft>
              <a:buNone/>
            </a:pPr>
            <a:r>
              <a:rPr lang="en"/>
              <a:t>Claims America is "fighting" COVID.</a:t>
            </a:r>
            <a:endParaRPr/>
          </a:p>
          <a:p>
            <a:pPr indent="0" lvl="0" marL="0" rtl="0" algn="l">
              <a:spcBef>
                <a:spcPts val="0"/>
              </a:spcBef>
              <a:spcAft>
                <a:spcPts val="0"/>
              </a:spcAft>
              <a:buNone/>
            </a:pPr>
            <a:r>
              <a:rPr lang="en"/>
              <a:t>This PSA Is a HOAX https://t.co/hVvQ41V07B</a:t>
            </a:r>
            <a:endParaRPr/>
          </a:p>
        </p:txBody>
      </p:sp>
      <p:sp>
        <p:nvSpPr>
          <p:cNvPr id="228" name="Google Shape;228;p35"/>
          <p:cNvSpPr txBox="1"/>
          <p:nvPr/>
        </p:nvSpPr>
        <p:spPr>
          <a:xfrm>
            <a:off x="418850" y="2307975"/>
            <a:ext cx="8413500" cy="831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@chasestrangio Thank you for this. After just starting to pass as male in public before covid, I’m now back to only being read as female with a mask on and it’s been really hard on me. It helps to hear I’m not alone in it.</a:t>
            </a:r>
            <a:endParaRPr/>
          </a:p>
        </p:txBody>
      </p:sp>
      <p:sp>
        <p:nvSpPr>
          <p:cNvPr id="229" name="Google Shape;229;p35"/>
          <p:cNvSpPr txBox="1"/>
          <p:nvPr/>
        </p:nvSpPr>
        <p:spPr>
          <a:xfrm>
            <a:off x="418850" y="3264150"/>
            <a:ext cx="84135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@kimtopher22 Nope. Still can’t wear a mask.</a:t>
            </a:r>
            <a:endParaRPr/>
          </a:p>
        </p:txBody>
      </p:sp>
      <p:sp>
        <p:nvSpPr>
          <p:cNvPr id="230" name="Google Shape;230;p35"/>
          <p:cNvSpPr txBox="1"/>
          <p:nvPr/>
        </p:nvSpPr>
        <p:spPr>
          <a:xfrm>
            <a:off x="418850" y="3789225"/>
            <a:ext cx="8413500" cy="1046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 am going to wear a mask outside. We live on an ½ acre so when washing the car or cutting grass raking leaves OR WEARING A MASK WHILE DRIVING IN MY CAR. SORRY I DONT WANT TO BE MISTAKEN AS A BIDEN VOTER I have more SELF RESPECT than that. Wolfs a good little minion a follower https://t.co/yJj0abGT2M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Investigating BERT to use as Classifier</a:t>
            </a:r>
            <a:endParaRPr/>
          </a:p>
        </p:txBody>
      </p:sp>
      <p:sp>
        <p:nvSpPr>
          <p:cNvPr id="236" name="Google Shape;236;p36"/>
          <p:cNvSpPr txBox="1"/>
          <p:nvPr>
            <p:ph idx="1" type="body"/>
          </p:nvPr>
        </p:nvSpPr>
        <p:spPr>
          <a:xfrm>
            <a:off x="311700" y="547900"/>
            <a:ext cx="8520600" cy="2394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Chose bert due its recent successes at NLP tasks (Question Answer, Intent Recognition, Sentiment Analysis, etc)</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Fine-Tune Pre-Trained model by using 1000 hand-labelled, randomly selected tweets</a:t>
            </a:r>
            <a:endParaRPr sz="15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{0: “positive”, 1: “negative”, 2: “neutral”}</a:t>
            </a:r>
            <a:endParaRPr sz="1300">
              <a:solidFill>
                <a:schemeClr val="dk1"/>
              </a:solidFill>
            </a:endParaRPr>
          </a:p>
          <a:p>
            <a:pPr indent="-336550" lvl="0" marL="457200" rtl="0" algn="l">
              <a:spcBef>
                <a:spcPts val="0"/>
              </a:spcBef>
              <a:spcAft>
                <a:spcPts val="0"/>
              </a:spcAft>
              <a:buClr>
                <a:schemeClr val="dk1"/>
              </a:buClr>
              <a:buSzPts val="1700"/>
              <a:buChar char="●"/>
            </a:pPr>
            <a:r>
              <a:rPr lang="en" sz="1500">
                <a:solidFill>
                  <a:schemeClr val="dk1"/>
                </a:solidFill>
              </a:rPr>
              <a:t>Very few anti-mask tweets, so tried to search for anti-mask tweets by hashtags identified previously</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Learning Bert: </a:t>
            </a:r>
            <a:r>
              <a:rPr lang="en" sz="1500" u="sng">
                <a:solidFill>
                  <a:schemeClr val="hlink"/>
                </a:solidFill>
                <a:hlinkClick r:id="rId3"/>
              </a:rPr>
              <a:t>https://jalammar.github.io/illustrated-bert/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Implementation Guide: https://www.youtube.com/watch?v=gE-95nFF4Cc</a:t>
            </a:r>
            <a:endParaRPr sz="1500">
              <a:solidFill>
                <a:schemeClr val="dk1"/>
              </a:solidFill>
            </a:endParaRPr>
          </a:p>
        </p:txBody>
      </p:sp>
      <p:pic>
        <p:nvPicPr>
          <p:cNvPr id="237" name="Google Shape;237;p36"/>
          <p:cNvPicPr preferRelativeResize="0"/>
          <p:nvPr/>
        </p:nvPicPr>
        <p:blipFill>
          <a:blip r:embed="rId4">
            <a:alphaModFix/>
          </a:blip>
          <a:stretch>
            <a:fillRect/>
          </a:stretch>
        </p:blipFill>
        <p:spPr>
          <a:xfrm>
            <a:off x="646975" y="2868500"/>
            <a:ext cx="4842726" cy="2213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140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BERT Model Architecture</a:t>
            </a:r>
            <a:endParaRPr/>
          </a:p>
        </p:txBody>
      </p:sp>
      <p:sp>
        <p:nvSpPr>
          <p:cNvPr id="243" name="Google Shape;243;p37"/>
          <p:cNvSpPr txBox="1"/>
          <p:nvPr>
            <p:ph idx="1" type="body"/>
          </p:nvPr>
        </p:nvSpPr>
        <p:spPr>
          <a:xfrm>
            <a:off x="311700" y="630325"/>
            <a:ext cx="85206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solidFill>
                  <a:schemeClr val="dk1"/>
                </a:solidFill>
              </a:rPr>
              <a:t>Followed guide on online tutorial for intent recognition with BERT, which in turn followed recommendations by the original paper.</a:t>
            </a:r>
            <a:endParaRPr>
              <a:solidFill>
                <a:schemeClr val="dk1"/>
              </a:solidFill>
            </a:endParaRPr>
          </a:p>
        </p:txBody>
      </p:sp>
      <p:pic>
        <p:nvPicPr>
          <p:cNvPr id="244" name="Google Shape;244;p37"/>
          <p:cNvPicPr preferRelativeResize="0"/>
          <p:nvPr/>
        </p:nvPicPr>
        <p:blipFill>
          <a:blip r:embed="rId3">
            <a:alphaModFix/>
          </a:blip>
          <a:stretch>
            <a:fillRect/>
          </a:stretch>
        </p:blipFill>
        <p:spPr>
          <a:xfrm>
            <a:off x="1475825" y="1203025"/>
            <a:ext cx="6192349" cy="368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BERT Model: Compile and Fit</a:t>
            </a:r>
            <a:endParaRPr/>
          </a:p>
        </p:txBody>
      </p:sp>
      <p:sp>
        <p:nvSpPr>
          <p:cNvPr id="250" name="Google Shape;250;p38"/>
          <p:cNvSpPr txBox="1"/>
          <p:nvPr>
            <p:ph idx="1" type="body"/>
          </p:nvPr>
        </p:nvSpPr>
        <p:spPr>
          <a:xfrm>
            <a:off x="591950" y="712750"/>
            <a:ext cx="4494000" cy="420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Compile Parameters:</a:t>
            </a:r>
            <a:endParaRPr>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Optimizer: Adam</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Loss Function: Sparse Categorical Cross entropy</a:t>
            </a:r>
            <a:endParaRPr sz="1400">
              <a:solidFill>
                <a:schemeClr val="dk1"/>
              </a:solidFill>
            </a:endParaRPr>
          </a:p>
          <a:p>
            <a:pPr indent="0" lvl="0" marL="0" rtl="0" algn="l">
              <a:spcBef>
                <a:spcPts val="1200"/>
              </a:spcBef>
              <a:spcAft>
                <a:spcPts val="0"/>
              </a:spcAft>
              <a:buNone/>
            </a:pPr>
            <a:r>
              <a:rPr lang="en">
                <a:solidFill>
                  <a:schemeClr val="dk1"/>
                </a:solidFill>
              </a:rPr>
              <a:t>Fit Parameters</a:t>
            </a:r>
            <a:endParaRPr>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Validation_split = 0.2</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Batch size = 16</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Epochs = 10</a:t>
            </a:r>
            <a:endParaRPr sz="1400">
              <a:solidFill>
                <a:schemeClr val="dk1"/>
              </a:solidFill>
            </a:endParaRPr>
          </a:p>
          <a:p>
            <a:pPr indent="0" lvl="0" marL="0" marR="0" rtl="0" algn="l">
              <a:lnSpc>
                <a:spcPct val="115000"/>
              </a:lnSpc>
              <a:spcBef>
                <a:spcPts val="1200"/>
              </a:spcBef>
              <a:spcAft>
                <a:spcPts val="0"/>
              </a:spcAft>
              <a:buNone/>
            </a:pPr>
            <a:r>
              <a:rPr lang="en">
                <a:solidFill>
                  <a:schemeClr val="dk1"/>
                </a:solidFill>
              </a:rPr>
              <a:t>Results:</a:t>
            </a:r>
            <a:endParaRPr>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 sz="1400">
                <a:solidFill>
                  <a:schemeClr val="dk1"/>
                </a:solidFill>
              </a:rPr>
              <a:t>train acc 0.9010000228881836</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test acc 0.6483516693115234</a:t>
            </a:r>
            <a:endParaRPr sz="650">
              <a:solidFill>
                <a:schemeClr val="dk1"/>
              </a:solidFill>
              <a:highlight>
                <a:srgbClr val="FFFFFF"/>
              </a:highlight>
            </a:endParaRPr>
          </a:p>
          <a:p>
            <a:pPr indent="0" lvl="0" marL="0" rtl="0" algn="l">
              <a:spcBef>
                <a:spcPts val="1200"/>
              </a:spcBef>
              <a:spcAft>
                <a:spcPts val="1200"/>
              </a:spcAft>
              <a:buNone/>
            </a:pPr>
            <a:r>
              <a:t/>
            </a:r>
            <a:endParaRPr>
              <a:solidFill>
                <a:schemeClr val="dk1"/>
              </a:solidFill>
            </a:endParaRPr>
          </a:p>
        </p:txBody>
      </p:sp>
      <p:pic>
        <p:nvPicPr>
          <p:cNvPr id="251" name="Google Shape;251;p38"/>
          <p:cNvPicPr preferRelativeResize="0"/>
          <p:nvPr/>
        </p:nvPicPr>
        <p:blipFill>
          <a:blip r:embed="rId3">
            <a:alphaModFix/>
          </a:blip>
          <a:stretch>
            <a:fillRect/>
          </a:stretch>
        </p:blipFill>
        <p:spPr>
          <a:xfrm>
            <a:off x="4770425" y="548100"/>
            <a:ext cx="3545824" cy="2275000"/>
          </a:xfrm>
          <a:prstGeom prst="rect">
            <a:avLst/>
          </a:prstGeom>
          <a:noFill/>
          <a:ln>
            <a:noFill/>
          </a:ln>
        </p:spPr>
      </p:pic>
      <p:pic>
        <p:nvPicPr>
          <p:cNvPr id="252" name="Google Shape;252;p38"/>
          <p:cNvPicPr preferRelativeResize="0"/>
          <p:nvPr/>
        </p:nvPicPr>
        <p:blipFill>
          <a:blip r:embed="rId4">
            <a:alphaModFix/>
          </a:blip>
          <a:stretch>
            <a:fillRect/>
          </a:stretch>
        </p:blipFill>
        <p:spPr>
          <a:xfrm>
            <a:off x="4746025" y="2876725"/>
            <a:ext cx="3594624" cy="2159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197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BERT Model: Confusion Matrix of Test Set</a:t>
            </a:r>
            <a:endParaRPr/>
          </a:p>
        </p:txBody>
      </p:sp>
      <p:pic>
        <p:nvPicPr>
          <p:cNvPr id="258" name="Google Shape;258;p39"/>
          <p:cNvPicPr preferRelativeResize="0"/>
          <p:nvPr/>
        </p:nvPicPr>
        <p:blipFill>
          <a:blip r:embed="rId3">
            <a:alphaModFix/>
          </a:blip>
          <a:stretch>
            <a:fillRect/>
          </a:stretch>
        </p:blipFill>
        <p:spPr>
          <a:xfrm>
            <a:off x="539913" y="877600"/>
            <a:ext cx="5694113" cy="4068274"/>
          </a:xfrm>
          <a:prstGeom prst="rect">
            <a:avLst/>
          </a:prstGeom>
          <a:noFill/>
          <a:ln>
            <a:noFill/>
          </a:ln>
        </p:spPr>
      </p:pic>
      <p:sp>
        <p:nvSpPr>
          <p:cNvPr id="259" name="Google Shape;259;p39"/>
          <p:cNvSpPr txBox="1"/>
          <p:nvPr/>
        </p:nvSpPr>
        <p:spPr>
          <a:xfrm>
            <a:off x="6547025" y="2048400"/>
            <a:ext cx="2017200" cy="1046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Legend:</a:t>
            </a:r>
            <a:endParaRPr b="1"/>
          </a:p>
          <a:p>
            <a:pPr indent="0" lvl="0" marL="0" rtl="0" algn="l">
              <a:spcBef>
                <a:spcPts val="0"/>
              </a:spcBef>
              <a:spcAft>
                <a:spcPts val="0"/>
              </a:spcAft>
              <a:buNone/>
            </a:pPr>
            <a:r>
              <a:rPr lang="en"/>
              <a:t>0: pro-mask</a:t>
            </a:r>
            <a:endParaRPr/>
          </a:p>
          <a:p>
            <a:pPr indent="0" lvl="0" marL="0" rtl="0" algn="l">
              <a:spcBef>
                <a:spcPts val="0"/>
              </a:spcBef>
              <a:spcAft>
                <a:spcPts val="0"/>
              </a:spcAft>
              <a:buNone/>
            </a:pPr>
            <a:r>
              <a:rPr lang="en"/>
              <a:t>1: anti-mask</a:t>
            </a:r>
            <a:endParaRPr/>
          </a:p>
          <a:p>
            <a:pPr indent="0" lvl="0" marL="0" rtl="0" algn="l">
              <a:spcBef>
                <a:spcPts val="0"/>
              </a:spcBef>
              <a:spcAft>
                <a:spcPts val="0"/>
              </a:spcAft>
              <a:buNone/>
            </a:pPr>
            <a:r>
              <a:rPr lang="en"/>
              <a:t>2: neutral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idx="1" type="body"/>
          </p:nvPr>
        </p:nvSpPr>
        <p:spPr>
          <a:xfrm>
            <a:off x="222550" y="753925"/>
            <a:ext cx="4349400" cy="42081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rPr>
              <a:t>Results are clearly not good enough to be used for classification. This makes sense for the following reasons:</a:t>
            </a:r>
            <a:endParaRPr>
              <a:solidFill>
                <a:schemeClr val="dk1"/>
              </a:solidFill>
            </a:endParaRPr>
          </a:p>
          <a:p>
            <a:pPr indent="-317182" lvl="0" marL="457200" rtl="0" algn="l">
              <a:spcBef>
                <a:spcPts val="1200"/>
              </a:spcBef>
              <a:spcAft>
                <a:spcPts val="0"/>
              </a:spcAft>
              <a:buClr>
                <a:schemeClr val="dk1"/>
              </a:buClr>
              <a:buSzPct val="100000"/>
              <a:buChar char="●"/>
            </a:pPr>
            <a:r>
              <a:rPr lang="en">
                <a:solidFill>
                  <a:schemeClr val="dk1"/>
                </a:solidFill>
              </a:rPr>
              <a:t>Only ~1100 labelled tweets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Uneven class labelling even after searching for negative tweets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Difficult to hand label in the first place. Many tweets are either hard to classify between a) pro-mask and neutral and b) anti-mask and neutral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Only 1 human annotator. Prefer to use 2 and compute a Kappa score</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Another architecture is probably better. Having a single densely-connected layer with softmax reduces the number of parameters-&gt; less overfit in training set</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Only played with epoch, not batch size etc</a:t>
            </a:r>
            <a:endParaRPr>
              <a:solidFill>
                <a:schemeClr val="dk1"/>
              </a:solidFill>
            </a:endParaRPr>
          </a:p>
        </p:txBody>
      </p:sp>
      <p:sp>
        <p:nvSpPr>
          <p:cNvPr id="265" name="Google Shape;265;p40"/>
          <p:cNvSpPr txBox="1"/>
          <p:nvPr>
            <p:ph type="title"/>
          </p:nvPr>
        </p:nvSpPr>
        <p:spPr>
          <a:xfrm>
            <a:off x="311700" y="115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Explaining Poor Performance of BERT </a:t>
            </a:r>
            <a:endParaRPr/>
          </a:p>
        </p:txBody>
      </p:sp>
      <p:pic>
        <p:nvPicPr>
          <p:cNvPr id="266" name="Google Shape;266;p40"/>
          <p:cNvPicPr preferRelativeResize="0"/>
          <p:nvPr/>
        </p:nvPicPr>
        <p:blipFill>
          <a:blip r:embed="rId3">
            <a:alphaModFix/>
          </a:blip>
          <a:stretch>
            <a:fillRect/>
          </a:stretch>
        </p:blipFill>
        <p:spPr>
          <a:xfrm>
            <a:off x="4624200" y="856888"/>
            <a:ext cx="4475850" cy="4002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2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Work</a:t>
            </a:r>
            <a:endParaRPr/>
          </a:p>
        </p:txBody>
      </p:sp>
      <p:sp>
        <p:nvSpPr>
          <p:cNvPr id="272" name="Google Shape;272;p41"/>
          <p:cNvSpPr txBox="1"/>
          <p:nvPr>
            <p:ph idx="1" type="body"/>
          </p:nvPr>
        </p:nvSpPr>
        <p:spPr>
          <a:xfrm>
            <a:off x="311700" y="498625"/>
            <a:ext cx="8520600" cy="45789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Clr>
                <a:schemeClr val="dk1"/>
              </a:buClr>
              <a:buSzPts val="1700"/>
              <a:buChar char="●"/>
            </a:pPr>
            <a:r>
              <a:rPr lang="en" sz="1700">
                <a:solidFill>
                  <a:schemeClr val="dk1"/>
                </a:solidFill>
              </a:rPr>
              <a:t>Continue work on BERT. Classification of tweets turns out to be a very hard but interesting problem.</a:t>
            </a:r>
            <a:endParaRPr sz="17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Label more tweets. Add more anti-mask tweets to balance the 3 sentiment classes</a:t>
            </a:r>
            <a:endParaRPr sz="13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Due to small number of anti-mask tweets, focusing on 2 classes: pro-mask vs non-promask may be more useful. </a:t>
            </a:r>
            <a:endParaRPr sz="13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Adjust model architecture, play with compilation and fit parameters</a:t>
            </a:r>
            <a:endParaRPr sz="13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Use classifier to reconstruct visualizations done with hashtag-based classifier</a:t>
            </a:r>
            <a:endParaRPr sz="17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Number of pro-mask and anti-mask tweets classified by our model may follow covid cases/deaths or not.</a:t>
            </a:r>
            <a:endParaRPr sz="13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Address normalization</a:t>
            </a:r>
            <a:endParaRPr sz="13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Investigate vaccine hesitancy</a:t>
            </a:r>
            <a:endParaRPr sz="1700">
              <a:solidFill>
                <a:schemeClr val="dk1"/>
              </a:solidFill>
            </a:endParaRPr>
          </a:p>
          <a:p>
            <a:pPr indent="-311150" lvl="1" marL="914400" rtl="0" algn="l">
              <a:lnSpc>
                <a:spcPct val="105000"/>
              </a:lnSpc>
              <a:spcBef>
                <a:spcPts val="0"/>
              </a:spcBef>
              <a:spcAft>
                <a:spcPts val="0"/>
              </a:spcAft>
              <a:buClr>
                <a:schemeClr val="dk1"/>
              </a:buClr>
              <a:buSzPts val="1300"/>
              <a:buChar char="○"/>
            </a:pPr>
            <a:r>
              <a:rPr lang="en" sz="1300">
                <a:solidFill>
                  <a:schemeClr val="dk1"/>
                </a:solidFill>
              </a:rPr>
              <a:t>Initial investigation suggests this suffers from the same classification problem as masks. This is expected</a:t>
            </a:r>
            <a:endParaRPr sz="13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Covid metrics investigated are very simple: cases &amp; deaths. Expand study to investigate whether tweet attitudes (towards masks, vaccines, etc) reflect changes in policy- if so, we can introduce a tool that uses Twitter to measure impact of policy on a population, spatially and temporally, allowing adequate and timely resource allocation (i.e: mental health support during quarantine)</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31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Understanding the Data</a:t>
            </a:r>
            <a:endParaRPr/>
          </a:p>
        </p:txBody>
      </p:sp>
      <p:sp>
        <p:nvSpPr>
          <p:cNvPr id="70" name="Google Shape;70;p15"/>
          <p:cNvSpPr txBox="1"/>
          <p:nvPr>
            <p:ph idx="1" type="body"/>
          </p:nvPr>
        </p:nvSpPr>
        <p:spPr>
          <a:xfrm>
            <a:off x="311700" y="927075"/>
            <a:ext cx="26640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50">
                <a:solidFill>
                  <a:srgbClr val="323130"/>
                </a:solidFill>
                <a:highlight>
                  <a:srgbClr val="FFFFFF"/>
                </a:highlight>
              </a:rPr>
              <a:t>tweet.txt</a:t>
            </a:r>
            <a:endParaRPr sz="1050">
              <a:solidFill>
                <a:srgbClr val="323130"/>
              </a:solidFill>
              <a:highlight>
                <a:srgbClr val="FFFFFF"/>
              </a:highlight>
            </a:endParaRPr>
          </a:p>
          <a:p>
            <a:pPr indent="-295275" lvl="0" marL="457200" rtl="0" algn="l">
              <a:spcBef>
                <a:spcPts val="1200"/>
              </a:spcBef>
              <a:spcAft>
                <a:spcPts val="0"/>
              </a:spcAft>
              <a:buClr>
                <a:srgbClr val="323130"/>
              </a:buClr>
              <a:buSzPts val="1050"/>
              <a:buChar char="●"/>
            </a:pPr>
            <a:r>
              <a:rPr lang="en" sz="1050">
                <a:solidFill>
                  <a:srgbClr val="323130"/>
                </a:solidFill>
                <a:highlight>
                  <a:srgbClr val="FFFFFF"/>
                </a:highlight>
              </a:rPr>
              <a:t>id: the tweets id</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author_id: the id of the user who posted the tweet</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created_at: creation date of the tweet</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text: the content of the tweet</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public_metrics: public metrics like retweet count, reply count, like count, and quote count</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entities: entities mentioned in the text including mentions and hashtags</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geo: which gives the id of the place that can be retrieved from 'places.txt'.</a:t>
            </a:r>
            <a:endParaRPr sz="1050">
              <a:solidFill>
                <a:srgbClr val="323130"/>
              </a:solidFill>
              <a:highlight>
                <a:srgbClr val="FFFFFF"/>
              </a:highlight>
            </a:endParaRPr>
          </a:p>
          <a:p>
            <a:pPr indent="0" lvl="0" marL="0" rtl="0" algn="l">
              <a:spcBef>
                <a:spcPts val="1200"/>
              </a:spcBef>
              <a:spcAft>
                <a:spcPts val="1200"/>
              </a:spcAft>
              <a:buNone/>
            </a:pPr>
            <a:r>
              <a:t/>
            </a:r>
            <a:endParaRPr/>
          </a:p>
        </p:txBody>
      </p:sp>
      <p:sp>
        <p:nvSpPr>
          <p:cNvPr id="71" name="Google Shape;71;p15"/>
          <p:cNvSpPr txBox="1"/>
          <p:nvPr/>
        </p:nvSpPr>
        <p:spPr>
          <a:xfrm>
            <a:off x="3033350" y="926775"/>
            <a:ext cx="2621100" cy="3417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23130"/>
                </a:solidFill>
                <a:highlight>
                  <a:srgbClr val="FFFFFF"/>
                </a:highlight>
              </a:rPr>
              <a:t>users.txt</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id: id of the user</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username:</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name: the name that appears on the profile.]</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entities: entities mentioned such as a url</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created_at: profile creation date</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description: description given by the user</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location: location of the user</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public_metrics: public metrics such as followers/following count, tweet count, and listed count.</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p:txBody>
      </p:sp>
      <p:sp>
        <p:nvSpPr>
          <p:cNvPr id="72" name="Google Shape;72;p15"/>
          <p:cNvSpPr txBox="1"/>
          <p:nvPr/>
        </p:nvSpPr>
        <p:spPr>
          <a:xfrm>
            <a:off x="5778050" y="926775"/>
            <a:ext cx="3000000" cy="3417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323130"/>
                </a:solidFill>
                <a:highlight>
                  <a:srgbClr val="FFFFFF"/>
                </a:highlight>
              </a:rPr>
              <a:t>p</a:t>
            </a:r>
            <a:r>
              <a:rPr lang="en" sz="1050">
                <a:solidFill>
                  <a:srgbClr val="323130"/>
                </a:solidFill>
                <a:highlight>
                  <a:srgbClr val="FFFFFF"/>
                </a:highlight>
              </a:rPr>
              <a:t>laces</a:t>
            </a:r>
            <a:r>
              <a:rPr lang="en" sz="1050">
                <a:solidFill>
                  <a:srgbClr val="323130"/>
                </a:solidFill>
                <a:highlight>
                  <a:srgbClr val="FFFFFF"/>
                </a:highlight>
              </a:rPr>
              <a:t>.txt</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id: id of the place</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full_name: name of the place</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country: name of the coutry of the place (in french for unknown reasons)</a:t>
            </a:r>
            <a:endParaRPr sz="1050">
              <a:solidFill>
                <a:srgbClr val="323130"/>
              </a:solidFill>
              <a:highlight>
                <a:srgbClr val="FFFFFF"/>
              </a:highlight>
            </a:endParaRPr>
          </a:p>
          <a:p>
            <a:pPr indent="-295275" lvl="0" marL="457200" rtl="0" algn="l">
              <a:spcBef>
                <a:spcPts val="0"/>
              </a:spcBef>
              <a:spcAft>
                <a:spcPts val="0"/>
              </a:spcAft>
              <a:buClr>
                <a:srgbClr val="323130"/>
              </a:buClr>
              <a:buSzPts val="1050"/>
              <a:buChar char="●"/>
            </a:pPr>
            <a:r>
              <a:rPr lang="en" sz="1050">
                <a:solidFill>
                  <a:srgbClr val="323130"/>
                </a:solidFill>
                <a:highlight>
                  <a:srgbClr val="FFFFFF"/>
                </a:highlight>
              </a:rPr>
              <a:t>country_code: code of the country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rPr lang="en" sz="1050">
                <a:solidFill>
                  <a:srgbClr val="323130"/>
                </a:solidFill>
                <a:highlight>
                  <a:srgbClr val="FFFFFF"/>
                </a:highlight>
              </a:rPr>
              <a:t>Note: we only look at US tweets that have valid geolocation attribute</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a:p>
            <a:pPr indent="0" lvl="0" marL="0" rtl="0" algn="l">
              <a:spcBef>
                <a:spcPts val="0"/>
              </a:spcBef>
              <a:spcAft>
                <a:spcPts val="0"/>
              </a:spcAft>
              <a:buNone/>
            </a:pPr>
            <a:r>
              <a:t/>
            </a:r>
            <a:endParaRPr sz="1050">
              <a:solidFill>
                <a:srgbClr val="323130"/>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1420350" y="158475"/>
            <a:ext cx="63033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Conclusions: </a:t>
            </a:r>
            <a:r>
              <a:rPr b="1" lang="en" sz="2000">
                <a:solidFill>
                  <a:srgbClr val="201F1E"/>
                </a:solidFill>
                <a:highlight>
                  <a:srgbClr val="FFFFFF"/>
                </a:highlight>
              </a:rPr>
              <a:t>Key Insights we Gained from the Analysis of Data in this Project</a:t>
            </a:r>
            <a:endParaRPr b="1" sz="2000"/>
          </a:p>
        </p:txBody>
      </p:sp>
      <p:sp>
        <p:nvSpPr>
          <p:cNvPr id="278" name="Google Shape;278;p42"/>
          <p:cNvSpPr txBox="1"/>
          <p:nvPr>
            <p:ph idx="1" type="body"/>
          </p:nvPr>
        </p:nvSpPr>
        <p:spPr>
          <a:xfrm>
            <a:off x="311700" y="932900"/>
            <a:ext cx="8520600" cy="39249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Clr>
                <a:schemeClr val="dk1"/>
              </a:buClr>
              <a:buSzPts val="1700"/>
              <a:buChar char="●"/>
            </a:pPr>
            <a:r>
              <a:rPr lang="en" sz="1700">
                <a:solidFill>
                  <a:schemeClr val="dk1"/>
                </a:solidFill>
              </a:rPr>
              <a:t>One clever </a:t>
            </a:r>
            <a:r>
              <a:rPr lang="en" sz="1700">
                <a:solidFill>
                  <a:schemeClr val="dk1"/>
                </a:solidFill>
              </a:rPr>
              <a:t>approach: focus on indirect indications of "being affected by COVID" like mentions of relatives, or depression-related keywords</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Accurately classifying intent from tweet is a sub-research problem of its own</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Intent recognition (specifically, pro- or anti-mask classification) is hard!</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There are much more pro-mask tweets than anti-mask tweets, which makes training a classifier impractical with the dataset we were working with</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We theorize that BERT should perform well with more data</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More generally, there is a lot of noise in Twitter data (eg Election-related, protests-related, bots, etc)</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Twitter data can actually be useful datasets for such models, contrary to initial belief:</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i="1" lang="en" sz="1150">
                <a:solidFill>
                  <a:srgbClr val="201F1E"/>
                </a:solidFill>
                <a:highlight>
                  <a:srgbClr val="FFFFFF"/>
                </a:highlight>
                <a:latin typeface="Roboto"/>
                <a:ea typeface="Roboto"/>
                <a:cs typeface="Roboto"/>
                <a:sym typeface="Roboto"/>
              </a:rPr>
              <a:t>“I did not expect mask attitude detection to be such a challenging task.  These tweets are very personal, very contextual, and often quite indirect in their expression. ...I expected an angry mob of Twitter users spewing simple catchphrases and that's not at all what we're seeing here.” - Prof. Sanner</a:t>
            </a:r>
            <a:endParaRPr i="1" sz="17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1420350" y="158475"/>
            <a:ext cx="63033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Conclusions: </a:t>
            </a:r>
            <a:r>
              <a:rPr b="1" lang="en" sz="2000">
                <a:solidFill>
                  <a:srgbClr val="201F1E"/>
                </a:solidFill>
                <a:highlight>
                  <a:srgbClr val="FFFFFF"/>
                </a:highlight>
              </a:rPr>
              <a:t>Data Challenges that Prevented us from Other Goals</a:t>
            </a:r>
            <a:endParaRPr b="1" sz="2000"/>
          </a:p>
        </p:txBody>
      </p:sp>
      <p:sp>
        <p:nvSpPr>
          <p:cNvPr id="284" name="Google Shape;284;p43"/>
          <p:cNvSpPr txBox="1"/>
          <p:nvPr/>
        </p:nvSpPr>
        <p:spPr>
          <a:xfrm>
            <a:off x="571500" y="983300"/>
            <a:ext cx="8194200" cy="4051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700">
                <a:solidFill>
                  <a:schemeClr val="dk1"/>
                </a:solidFill>
              </a:rPr>
              <a:t>We have covered these throughout the presentation, but to summarize:</a:t>
            </a:r>
            <a:endParaRPr sz="1700">
              <a:solidFill>
                <a:schemeClr val="dk1"/>
              </a:solidFill>
            </a:endParaRPr>
          </a:p>
          <a:p>
            <a:pPr indent="-336550" lvl="0" marL="457200" rtl="0" algn="l">
              <a:lnSpc>
                <a:spcPct val="105000"/>
              </a:lnSpc>
              <a:spcBef>
                <a:spcPts val="1200"/>
              </a:spcBef>
              <a:spcAft>
                <a:spcPts val="0"/>
              </a:spcAft>
              <a:buClr>
                <a:schemeClr val="dk1"/>
              </a:buClr>
              <a:buSzPts val="1700"/>
              <a:buChar char="●"/>
            </a:pPr>
            <a:r>
              <a:rPr lang="en" sz="1700">
                <a:solidFill>
                  <a:schemeClr val="dk1"/>
                </a:solidFill>
              </a:rPr>
              <a:t>Small number of anti-mask tweets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Pro-mask tweets are retweeted more as well, so this movement has more momentum</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Tweets related to Covid19 are very personal, regex-based classifiers do not perform well.</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Hashtags are very often used just to relate an event to current time. Many tweets with certain hashtags are often not related to Covid19 at all. </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Sarcastic tweets are hard to detect. </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To our knowledge, no existing dataset with tweets and mask classification. Also, human annotation is time-expensive and requires 2 people to compute a Kappa score, but only 1 person did the annotations</a:t>
            </a:r>
            <a:endParaRPr sz="1700">
              <a:solidFill>
                <a:schemeClr val="dk1"/>
              </a:solidFill>
            </a:endParaRPr>
          </a:p>
          <a:p>
            <a:pPr indent="0" lvl="0" marL="0" rtl="0" algn="l">
              <a:lnSpc>
                <a:spcPct val="105000"/>
              </a:lnSpc>
              <a:spcBef>
                <a:spcPts val="1200"/>
              </a:spcBef>
              <a:spcAft>
                <a:spcPts val="1200"/>
              </a:spcAft>
              <a:buNone/>
            </a:pPr>
            <a:r>
              <a:t/>
            </a:r>
            <a:endParaRPr sz="1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Acknowledgements</a:t>
            </a:r>
            <a:endParaRPr/>
          </a:p>
        </p:txBody>
      </p:sp>
      <p:sp>
        <p:nvSpPr>
          <p:cNvPr id="290" name="Google Shape;290;p44"/>
          <p:cNvSpPr txBox="1"/>
          <p:nvPr>
            <p:ph idx="1" type="body"/>
          </p:nvPr>
        </p:nvSpPr>
        <p:spPr>
          <a:xfrm>
            <a:off x="311700" y="1152475"/>
            <a:ext cx="301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Prof. Scott Sanner</a:t>
            </a:r>
            <a:endParaRPr>
              <a:solidFill>
                <a:schemeClr val="dk1"/>
              </a:solidFill>
            </a:endParaRPr>
          </a:p>
          <a:p>
            <a:pPr indent="0" lvl="0" marL="0" rtl="0" algn="l">
              <a:spcBef>
                <a:spcPts val="1200"/>
              </a:spcBef>
              <a:spcAft>
                <a:spcPts val="0"/>
              </a:spcAft>
              <a:buNone/>
            </a:pPr>
            <a:r>
              <a:rPr lang="en">
                <a:solidFill>
                  <a:schemeClr val="dk1"/>
                </a:solidFill>
              </a:rPr>
              <a:t>Prof. Reda Bouadjenek</a:t>
            </a:r>
            <a:endParaRPr>
              <a:solidFill>
                <a:schemeClr val="dk1"/>
              </a:solidFill>
            </a:endParaRPr>
          </a:p>
          <a:p>
            <a:pPr indent="0" lvl="0" marL="0" rtl="0" algn="l">
              <a:spcBef>
                <a:spcPts val="1200"/>
              </a:spcBef>
              <a:spcAft>
                <a:spcPts val="0"/>
              </a:spcAft>
              <a:buNone/>
            </a:pPr>
            <a:r>
              <a:rPr lang="en">
                <a:solidFill>
                  <a:schemeClr val="dk1"/>
                </a:solidFill>
              </a:rPr>
              <a:t>Shreyas Sekar</a:t>
            </a:r>
            <a:endParaRPr>
              <a:solidFill>
                <a:schemeClr val="dk1"/>
              </a:solidFill>
            </a:endParaRPr>
          </a:p>
          <a:p>
            <a:pPr indent="0" lvl="0" marL="0" rtl="0" algn="l">
              <a:spcBef>
                <a:spcPts val="1200"/>
              </a:spcBef>
              <a:spcAft>
                <a:spcPts val="0"/>
              </a:spcAft>
              <a:buNone/>
            </a:pPr>
            <a:r>
              <a:rPr lang="en">
                <a:solidFill>
                  <a:schemeClr val="dk1"/>
                </a:solidFill>
              </a:rPr>
              <a:t>Samin Aref</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Amy Su</a:t>
            </a:r>
            <a:endParaRPr>
              <a:solidFill>
                <a:schemeClr val="dk1"/>
              </a:solidFill>
            </a:endParaRPr>
          </a:p>
          <a:p>
            <a:pPr indent="0" lvl="0" marL="0" rtl="0" algn="l">
              <a:spcBef>
                <a:spcPts val="1200"/>
              </a:spcBef>
              <a:spcAft>
                <a:spcPts val="1200"/>
              </a:spcAft>
              <a:buNone/>
            </a:pPr>
            <a:r>
              <a:rPr lang="en">
                <a:solidFill>
                  <a:schemeClr val="dk1"/>
                </a:solidFill>
              </a:rPr>
              <a:t>John Zhou</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140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Exploratory Data Analysis</a:t>
            </a:r>
            <a:endParaRPr/>
          </a:p>
        </p:txBody>
      </p:sp>
      <p:sp>
        <p:nvSpPr>
          <p:cNvPr id="78" name="Google Shape;78;p16"/>
          <p:cNvSpPr txBox="1"/>
          <p:nvPr>
            <p:ph idx="1" type="body"/>
          </p:nvPr>
        </p:nvSpPr>
        <p:spPr>
          <a:xfrm>
            <a:off x="311700" y="819900"/>
            <a:ext cx="8520600" cy="438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Majority of time was spent here</a:t>
            </a:r>
            <a:endParaRPr sz="1400">
              <a:solidFill>
                <a:schemeClr val="dk1"/>
              </a:solidFill>
            </a:endParaRPr>
          </a:p>
        </p:txBody>
      </p:sp>
      <p:pic>
        <p:nvPicPr>
          <p:cNvPr id="79" name="Google Shape;79;p16"/>
          <p:cNvPicPr preferRelativeResize="0"/>
          <p:nvPr/>
        </p:nvPicPr>
        <p:blipFill>
          <a:blip r:embed="rId3">
            <a:alphaModFix/>
          </a:blip>
          <a:stretch>
            <a:fillRect/>
          </a:stretch>
        </p:blipFill>
        <p:spPr>
          <a:xfrm>
            <a:off x="481475" y="1470125"/>
            <a:ext cx="8181050" cy="319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49713"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Tweet Distribution over Space and Time</a:t>
            </a:r>
            <a:endParaRPr/>
          </a:p>
        </p:txBody>
      </p:sp>
      <p:pic>
        <p:nvPicPr>
          <p:cNvPr id="85" name="Google Shape;85;p17" title="50weekheatmap.mp4">
            <a:hlinkClick r:id="rId3"/>
          </p:cNvPr>
          <p:cNvPicPr preferRelativeResize="0"/>
          <p:nvPr/>
        </p:nvPicPr>
        <p:blipFill>
          <a:blip r:embed="rId4">
            <a:alphaModFix/>
          </a:blip>
          <a:stretch>
            <a:fillRect/>
          </a:stretch>
        </p:blipFill>
        <p:spPr>
          <a:xfrm>
            <a:off x="146250" y="523250"/>
            <a:ext cx="8851500" cy="3429000"/>
          </a:xfrm>
          <a:prstGeom prst="rect">
            <a:avLst/>
          </a:prstGeom>
          <a:noFill/>
          <a:ln>
            <a:noFill/>
          </a:ln>
        </p:spPr>
      </p:pic>
      <p:sp>
        <p:nvSpPr>
          <p:cNvPr id="86" name="Google Shape;86;p17"/>
          <p:cNvSpPr txBox="1"/>
          <p:nvPr/>
        </p:nvSpPr>
        <p:spPr>
          <a:xfrm>
            <a:off x="146250" y="4068075"/>
            <a:ext cx="8851500" cy="985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Find out how tweet count varies with time over the US, ask if that matches general trends in covid cases/deaths </a:t>
            </a:r>
            <a:endParaRPr sz="1300"/>
          </a:p>
          <a:p>
            <a:pPr indent="0" lvl="0" marL="0" rtl="0" algn="l">
              <a:spcBef>
                <a:spcPts val="0"/>
              </a:spcBef>
              <a:spcAft>
                <a:spcPts val="0"/>
              </a:spcAft>
              <a:buNone/>
            </a:pPr>
            <a:r>
              <a:rPr lang="en" sz="1300"/>
              <a:t>Approach: Heatmap with timeslider. Each frame is one week</a:t>
            </a:r>
            <a:endParaRPr sz="1300"/>
          </a:p>
          <a:p>
            <a:pPr indent="0" lvl="0" marL="0" rtl="0" algn="l">
              <a:spcBef>
                <a:spcPts val="0"/>
              </a:spcBef>
              <a:spcAft>
                <a:spcPts val="0"/>
              </a:spcAft>
              <a:buNone/>
            </a:pPr>
            <a:r>
              <a:rPr lang="en" sz="1300"/>
              <a:t>Result: Good for visualization, but want more concrete divisions of area. Grid would address box nature of geolocation</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title="50weekgridtweetcount.mp4">
            <a:hlinkClick r:id="rId3"/>
          </p:cNvPr>
          <p:cNvPicPr preferRelativeResize="0"/>
          <p:nvPr/>
        </p:nvPicPr>
        <p:blipFill>
          <a:blip r:embed="rId4">
            <a:alphaModFix/>
          </a:blip>
          <a:stretch>
            <a:fillRect/>
          </a:stretch>
        </p:blipFill>
        <p:spPr>
          <a:xfrm>
            <a:off x="137288" y="535775"/>
            <a:ext cx="8869424" cy="3412525"/>
          </a:xfrm>
          <a:prstGeom prst="rect">
            <a:avLst/>
          </a:prstGeom>
          <a:noFill/>
          <a:ln>
            <a:noFill/>
          </a:ln>
        </p:spPr>
      </p:pic>
      <p:sp>
        <p:nvSpPr>
          <p:cNvPr id="92" name="Google Shape;92;p18"/>
          <p:cNvSpPr txBox="1"/>
          <p:nvPr/>
        </p:nvSpPr>
        <p:spPr>
          <a:xfrm>
            <a:off x="272025" y="4146125"/>
            <a:ext cx="83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 name="Google Shape;93;p18"/>
          <p:cNvSpPr txBox="1"/>
          <p:nvPr/>
        </p:nvSpPr>
        <p:spPr>
          <a:xfrm>
            <a:off x="137250" y="4076300"/>
            <a:ext cx="8869500" cy="985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a:t>
            </a:r>
            <a:r>
              <a:rPr lang="en" sz="1300"/>
              <a:t>: Find out how tweet count varies with time over the US, ask if that matches general trends in covid cases/deaths </a:t>
            </a:r>
            <a:endParaRPr sz="1300"/>
          </a:p>
          <a:p>
            <a:pPr indent="0" lvl="0" marL="0" rtl="0" algn="l">
              <a:spcBef>
                <a:spcPts val="0"/>
              </a:spcBef>
              <a:spcAft>
                <a:spcPts val="0"/>
              </a:spcAft>
              <a:buNone/>
            </a:pPr>
            <a:r>
              <a:rPr lang="en" sz="1300"/>
              <a:t>Approach: Divide US as rectangular grid of arbitrary size; display time slider grid map where each frame is one week</a:t>
            </a:r>
            <a:endParaRPr sz="1300"/>
          </a:p>
          <a:p>
            <a:pPr indent="0" lvl="0" marL="0" rtl="0" algn="l">
              <a:spcBef>
                <a:spcPts val="0"/>
              </a:spcBef>
              <a:spcAft>
                <a:spcPts val="0"/>
              </a:spcAft>
              <a:buNone/>
            </a:pPr>
            <a:r>
              <a:rPr lang="en" sz="1300"/>
              <a:t>Result: Need means of normalization. We will discuss this shortly. Also, switch from grid to choropleth.</a:t>
            </a:r>
            <a:endParaRPr sz="1300"/>
          </a:p>
        </p:txBody>
      </p:sp>
      <p:sp>
        <p:nvSpPr>
          <p:cNvPr id="94" name="Google Shape;94;p18"/>
          <p:cNvSpPr txBox="1"/>
          <p:nvPr>
            <p:ph type="title"/>
          </p:nvPr>
        </p:nvSpPr>
        <p:spPr>
          <a:xfrm>
            <a:off x="249713"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Tweet Distribution over Space and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457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Tweet Count over time in each State</a:t>
            </a:r>
            <a:endParaRPr/>
          </a:p>
        </p:txBody>
      </p:sp>
      <p:sp>
        <p:nvSpPr>
          <p:cNvPr id="100" name="Google Shape;100;p19"/>
          <p:cNvSpPr txBox="1"/>
          <p:nvPr/>
        </p:nvSpPr>
        <p:spPr>
          <a:xfrm>
            <a:off x="190950" y="4084525"/>
            <a:ext cx="8762100" cy="985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Objective: Find out how tweet count varies with time over each state</a:t>
            </a:r>
            <a:endParaRPr sz="1300"/>
          </a:p>
          <a:p>
            <a:pPr indent="0" lvl="0" marL="0" rtl="0" algn="l">
              <a:spcBef>
                <a:spcPts val="0"/>
              </a:spcBef>
              <a:spcAft>
                <a:spcPts val="0"/>
              </a:spcAft>
              <a:buNone/>
            </a:pPr>
            <a:r>
              <a:rPr lang="en" sz="1300"/>
              <a:t>Approach: Choropleth map with time slider. Each frame is one week</a:t>
            </a:r>
            <a:endParaRPr sz="1300"/>
          </a:p>
          <a:p>
            <a:pPr indent="0" lvl="0" marL="0" rtl="0" algn="l">
              <a:spcBef>
                <a:spcPts val="0"/>
              </a:spcBef>
              <a:spcAft>
                <a:spcPts val="0"/>
              </a:spcAft>
              <a:buNone/>
            </a:pPr>
            <a:r>
              <a:rPr lang="en" sz="1300"/>
              <a:t>Result: Peak in number of tweets coincides with election week. So filter out election-related tweets by searching for: </a:t>
            </a:r>
            <a:endParaRPr sz="1300"/>
          </a:p>
          <a:p>
            <a:pPr indent="0" lvl="0" marL="0" rtl="0" algn="l">
              <a:spcBef>
                <a:spcPts val="0"/>
              </a:spcBef>
              <a:spcAft>
                <a:spcPts val="0"/>
              </a:spcAft>
              <a:buNone/>
            </a:pPr>
            <a:r>
              <a:rPr lang="en" sz="1300">
                <a:solidFill>
                  <a:schemeClr val="dk1"/>
                </a:solidFill>
              </a:rPr>
              <a:t>Trump|Biden|Election|democratic|republican|party|President|campaign|elector|candidate</a:t>
            </a:r>
            <a:r>
              <a:rPr lang="en" sz="1300"/>
              <a:t> </a:t>
            </a:r>
            <a:endParaRPr sz="1300"/>
          </a:p>
        </p:txBody>
      </p:sp>
      <p:pic>
        <p:nvPicPr>
          <p:cNvPr id="101" name="Google Shape;101;p19" title="choroplethtimesliderall.mp4">
            <a:hlinkClick r:id="rId3"/>
          </p:cNvPr>
          <p:cNvPicPr preferRelativeResize="0"/>
          <p:nvPr/>
        </p:nvPicPr>
        <p:blipFill>
          <a:blip r:embed="rId4">
            <a:alphaModFix/>
          </a:blip>
          <a:stretch>
            <a:fillRect/>
          </a:stretch>
        </p:blipFill>
        <p:spPr>
          <a:xfrm>
            <a:off x="190950" y="478075"/>
            <a:ext cx="4581625" cy="3454050"/>
          </a:xfrm>
          <a:prstGeom prst="rect">
            <a:avLst/>
          </a:prstGeom>
          <a:noFill/>
          <a:ln>
            <a:noFill/>
          </a:ln>
        </p:spPr>
      </p:pic>
      <p:pic>
        <p:nvPicPr>
          <p:cNvPr id="102" name="Google Shape;102;p19"/>
          <p:cNvPicPr preferRelativeResize="0"/>
          <p:nvPr/>
        </p:nvPicPr>
        <p:blipFill>
          <a:blip r:embed="rId5">
            <a:alphaModFix/>
          </a:blip>
          <a:stretch>
            <a:fillRect/>
          </a:stretch>
        </p:blipFill>
        <p:spPr>
          <a:xfrm>
            <a:off x="4924975" y="478075"/>
            <a:ext cx="4066626" cy="3454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171575" y="82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Identifying Covid-related Tweets</a:t>
            </a:r>
            <a:endParaRPr/>
          </a:p>
        </p:txBody>
      </p:sp>
      <p:sp>
        <p:nvSpPr>
          <p:cNvPr id="108" name="Google Shape;108;p20"/>
          <p:cNvSpPr txBox="1"/>
          <p:nvPr/>
        </p:nvSpPr>
        <p:spPr>
          <a:xfrm>
            <a:off x="387400" y="692400"/>
            <a:ext cx="8520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Filtering tweets by election-related keywords helped get rid of a lot of unrelated tweets. These were included in the original dataset by nature of how twitter users use common hashtags or the strong tendency to politicize opinions about mask and vaccine attitude.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 can certainly do better. How do we extract tweets that refer directly to Covid19?</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An </a:t>
            </a:r>
            <a:r>
              <a:rPr lang="en" sz="1300"/>
              <a:t>important observation is that almost all tweets that refer to family/relative/etc talk about a loved one who is directly affected by covid! Another is that people who are mentally affected by covid policies like lockdown tend to tweet in a more “depressing” tone.</a:t>
            </a:r>
            <a:endParaRPr sz="1300"/>
          </a:p>
        </p:txBody>
      </p:sp>
      <p:pic>
        <p:nvPicPr>
          <p:cNvPr id="109" name="Google Shape;109;p20"/>
          <p:cNvPicPr preferRelativeResize="0"/>
          <p:nvPr/>
        </p:nvPicPr>
        <p:blipFill>
          <a:blip r:embed="rId3">
            <a:alphaModFix/>
          </a:blip>
          <a:stretch>
            <a:fillRect/>
          </a:stretch>
        </p:blipFill>
        <p:spPr>
          <a:xfrm>
            <a:off x="387400" y="2815950"/>
            <a:ext cx="3466175" cy="2154175"/>
          </a:xfrm>
          <a:prstGeom prst="rect">
            <a:avLst/>
          </a:prstGeom>
          <a:noFill/>
          <a:ln>
            <a:noFill/>
          </a:ln>
        </p:spPr>
      </p:pic>
      <p:pic>
        <p:nvPicPr>
          <p:cNvPr id="110" name="Google Shape;110;p20"/>
          <p:cNvPicPr preferRelativeResize="0"/>
          <p:nvPr/>
        </p:nvPicPr>
        <p:blipFill>
          <a:blip r:embed="rId4">
            <a:alphaModFix/>
          </a:blip>
          <a:stretch>
            <a:fillRect/>
          </a:stretch>
        </p:blipFill>
        <p:spPr>
          <a:xfrm>
            <a:off x="4005975" y="2815950"/>
            <a:ext cx="4985624" cy="21144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370150" y="133300"/>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500"/>
              <a:t>Hashtag Lists for </a:t>
            </a:r>
            <a:r>
              <a:rPr lang="en" sz="2500">
                <a:solidFill>
                  <a:srgbClr val="000000"/>
                </a:solidFill>
              </a:rPr>
              <a:t>Sentiment </a:t>
            </a:r>
            <a:r>
              <a:rPr lang="en" sz="2500"/>
              <a:t>Classification</a:t>
            </a:r>
            <a:endParaRPr sz="2500">
              <a:solidFill>
                <a:srgbClr val="000000"/>
              </a:solidFill>
            </a:endParaRPr>
          </a:p>
        </p:txBody>
      </p:sp>
      <p:sp>
        <p:nvSpPr>
          <p:cNvPr id="116" name="Google Shape;116;p21"/>
          <p:cNvSpPr txBox="1"/>
          <p:nvPr/>
        </p:nvSpPr>
        <p:spPr>
          <a:xfrm>
            <a:off x="311700" y="706000"/>
            <a:ext cx="8884200" cy="4213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800">
                <a:solidFill>
                  <a:srgbClr val="000000"/>
                </a:solidFill>
              </a:rPr>
              <a:t>Strategy:</a:t>
            </a:r>
            <a:endParaRPr sz="1800">
              <a:solidFill>
                <a:srgbClr val="000000"/>
              </a:solidFill>
            </a:endParaRPr>
          </a:p>
          <a:p>
            <a:pPr indent="0" lvl="0" marL="0" rtl="0" algn="l">
              <a:spcBef>
                <a:spcPts val="1200"/>
              </a:spcBef>
              <a:spcAft>
                <a:spcPts val="0"/>
              </a:spcAft>
              <a:buNone/>
            </a:pPr>
            <a:r>
              <a:rPr lang="en" sz="1800">
                <a:solidFill>
                  <a:srgbClr val="000000"/>
                </a:solidFill>
              </a:rPr>
              <a:t>Remove</a:t>
            </a:r>
            <a:r>
              <a:rPr lang="en" sz="1800">
                <a:solidFill>
                  <a:srgbClr val="000000"/>
                </a:solidFill>
                <a:highlight>
                  <a:srgbClr val="00FF00"/>
                </a:highlight>
              </a:rPr>
              <a:t> election-related </a:t>
            </a:r>
            <a:r>
              <a:rPr lang="en" sz="1800">
                <a:solidFill>
                  <a:srgbClr val="000000"/>
                </a:solidFill>
              </a:rPr>
              <a:t>tweets:</a:t>
            </a:r>
            <a:endParaRPr sz="18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Trump|Biden|Election|democratic|republican|party|President|campaign|elector|candidate</a:t>
            </a:r>
            <a:endParaRPr sz="1500">
              <a:solidFill>
                <a:srgbClr val="000000"/>
              </a:solidFill>
            </a:endParaRPr>
          </a:p>
          <a:p>
            <a:pPr indent="0" lvl="0" marL="45720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rPr lang="en" sz="1800">
                <a:solidFill>
                  <a:srgbClr val="000000"/>
                </a:solidFill>
              </a:rPr>
              <a:t>Then divide into:</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highlight>
                  <a:srgbClr val="00FF00"/>
                </a:highlight>
              </a:rPr>
              <a:t>Family-related </a:t>
            </a:r>
            <a:r>
              <a:rPr lang="en" sz="1800">
                <a:solidFill>
                  <a:srgbClr val="000000"/>
                </a:solidFill>
              </a:rPr>
              <a:t>Tweets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sister|brother|mother|father|grandpa|grandma|grandparents|grandmother|grandfather|cousin|dad|mom</a:t>
            </a:r>
            <a:endParaRPr>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highlight>
                  <a:srgbClr val="00FF00"/>
                </a:highlight>
              </a:rPr>
              <a:t>Depression-related</a:t>
            </a:r>
            <a:r>
              <a:rPr lang="en" sz="1800">
                <a:solidFill>
                  <a:srgbClr val="000000"/>
                </a:solidFill>
              </a:rPr>
              <a:t> Tweets</a:t>
            </a:r>
            <a:endParaRPr sz="18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overwhelmed|exhausted|distressed|anxiety|anxious|tired|low|depression|discouraged|desperate|demotivated|insomnia|cry|nervous|worried|lonely|sad|empty|suicide|antidepressant|hopeless</a:t>
            </a:r>
            <a:endParaRPr sz="15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highlight>
                  <a:srgbClr val="00FF00"/>
                </a:highlight>
              </a:rPr>
              <a:t>Strict Depression-related</a:t>
            </a:r>
            <a:r>
              <a:rPr lang="en" sz="1800">
                <a:solidFill>
                  <a:srgbClr val="000000"/>
                </a:solidFill>
              </a:rPr>
              <a:t> Tweets</a:t>
            </a:r>
            <a:endParaRPr sz="18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overwhelmed|exhausted|distressed|anxiety|anxious|depression|discouraged|demotivated|insomnia|lonely|empty|suicide|antidepressant|hopeless</a:t>
            </a:r>
            <a:endParaRPr sz="15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